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Lst>
  <p:notesMasterIdLst>
    <p:notesMasterId r:id="rId22"/>
  </p:notesMasterIdLst>
  <p:sldIdLst>
    <p:sldId id="339" r:id="rId5"/>
    <p:sldId id="327" r:id="rId6"/>
    <p:sldId id="385" r:id="rId7"/>
    <p:sldId id="393" r:id="rId8"/>
    <p:sldId id="413" r:id="rId9"/>
    <p:sldId id="414" r:id="rId10"/>
    <p:sldId id="388" r:id="rId11"/>
    <p:sldId id="389" r:id="rId12"/>
    <p:sldId id="417" r:id="rId13"/>
    <p:sldId id="390" r:id="rId14"/>
    <p:sldId id="437" r:id="rId15"/>
    <p:sldId id="405" r:id="rId16"/>
    <p:sldId id="432" r:id="rId17"/>
    <p:sldId id="401" r:id="rId18"/>
    <p:sldId id="365" r:id="rId19"/>
    <p:sldId id="378" r:id="rId20"/>
    <p:sldId id="323" r:id="rId2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6A38A30-80D3-DA48-A074-F92EDD00B126}">
          <p14:sldIdLst>
            <p14:sldId id="339"/>
            <p14:sldId id="327"/>
          </p14:sldIdLst>
        </p14:section>
        <p14:section name="Offering Overview" id="{87728DD3-2F6A-C14D-B0F6-C2461FE08A7E}">
          <p14:sldIdLst>
            <p14:sldId id="385"/>
            <p14:sldId id="393"/>
            <p14:sldId id="413"/>
            <p14:sldId id="414"/>
            <p14:sldId id="388"/>
            <p14:sldId id="389"/>
            <p14:sldId id="417"/>
            <p14:sldId id="390"/>
            <p14:sldId id="437"/>
            <p14:sldId id="405"/>
            <p14:sldId id="432"/>
            <p14:sldId id="401"/>
          </p14:sldIdLst>
        </p14:section>
        <p14:section name="Use Cases" id="{3ACD9B10-E563-1943-AB05-4A557211FD0E}">
          <p14:sldIdLst>
            <p14:sldId id="365"/>
            <p14:sldId id="378"/>
          </p14:sldIdLst>
        </p14:section>
        <p14:section name="Demo" id="{8A23BB68-3182-7C4F-9EA9-3834EB93EB99}">
          <p14:sldIdLst>
            <p14:sldId id="323"/>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97"/>
    <p:restoredTop sz="93010" autoAdjust="0"/>
  </p:normalViewPr>
  <p:slideViewPr>
    <p:cSldViewPr snapToGrid="0" snapToObjects="1" showGuides="1">
      <p:cViewPr varScale="1">
        <p:scale>
          <a:sx n="104" d="100"/>
          <a:sy n="104" d="100"/>
        </p:scale>
        <p:origin x="680" y="184"/>
      </p:cViewPr>
      <p:guideLst>
        <p:guide orient="horz" pos="1620"/>
        <p:guide pos="2880"/>
      </p:guideLst>
    </p:cSldViewPr>
  </p:slideViewPr>
  <p:outlineViewPr>
    <p:cViewPr>
      <p:scale>
        <a:sx n="33" d="100"/>
        <a:sy n="33" d="100"/>
      </p:scale>
      <p:origin x="0" y="-2912"/>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3/11/19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AED143-1506-434C-B47D-CBF33F177BEB}" type="slidenum">
              <a:rPr lang="en-US" smtClean="0"/>
              <a:t>1</a:t>
            </a:fld>
            <a:endParaRPr lang="en-US"/>
          </a:p>
        </p:txBody>
      </p:sp>
    </p:spTree>
    <p:extLst>
      <p:ext uri="{BB962C8B-B14F-4D97-AF65-F5344CB8AC3E}">
        <p14:creationId xmlns:p14="http://schemas.microsoft.com/office/powerpoint/2010/main" val="709179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AI is typically defined as the ability of a machine to perform cognitive functions we associate with human minds, such as perceiving, reasoning, learning, interacting with the environment, problem solving, and even exercising creativity. Examples of technologies that enable AI to solve business problems are robotics and autonomous vehicles, computer vision, language, virtual agents, and machine learning.</a:t>
            </a:r>
          </a:p>
          <a:p>
            <a:endParaRPr lang="en-US" sz="900" b="0" i="0" kern="1200">
              <a:solidFill>
                <a:schemeClr val="tx1"/>
              </a:solidFill>
              <a:effectLst/>
              <a:latin typeface="+mn-lt"/>
              <a:ea typeface="+mn-ea"/>
              <a:cs typeface="+mn-cs"/>
            </a:endParaRPr>
          </a:p>
          <a:p>
            <a:r>
              <a:rPr lang="en-US" sz="900" b="0" i="0" kern="1200">
                <a:solidFill>
                  <a:schemeClr val="tx1"/>
                </a:solidFill>
                <a:effectLst/>
                <a:latin typeface="+mn-lt"/>
                <a:ea typeface="+mn-ea"/>
                <a:cs typeface="+mn-cs"/>
              </a:rPr>
              <a:t>A convergence of algorithmic advances, data proliferation, and tremendous increases in computing power and storage has propelled AI from hype to reality.</a:t>
            </a:r>
          </a:p>
          <a:p>
            <a:endParaRPr lang="en-US" sz="900" b="0" i="0" kern="1200">
              <a:solidFill>
                <a:schemeClr val="tx1"/>
              </a:solidFill>
              <a:effectLst/>
              <a:latin typeface="+mn-lt"/>
              <a:ea typeface="+mn-ea"/>
              <a:cs typeface="+mn-cs"/>
            </a:endParaRPr>
          </a:p>
          <a:p>
            <a:r>
              <a:rPr lang="en-US" sz="900" b="0" i="0" kern="1200">
                <a:solidFill>
                  <a:schemeClr val="tx1"/>
                </a:solidFill>
                <a:effectLst/>
                <a:latin typeface="+mn-lt"/>
                <a:ea typeface="+mn-ea"/>
                <a:cs typeface="+mn-cs"/>
              </a:rPr>
              <a:t>Most recent advances in AI have been achieved by applying machine learning to very large data sets. Machine</a:t>
            </a:r>
            <a:r>
              <a:rPr lang="en-US" sz="900" b="0" i="0" kern="1200" baseline="0">
                <a:solidFill>
                  <a:schemeClr val="tx1"/>
                </a:solidFill>
                <a:effectLst/>
                <a:latin typeface="+mn-lt"/>
                <a:ea typeface="+mn-ea"/>
                <a:cs typeface="+mn-cs"/>
              </a:rPr>
              <a:t> </a:t>
            </a:r>
            <a:r>
              <a:rPr lang="en-US" sz="900" b="0" i="0" kern="1200">
                <a:solidFill>
                  <a:schemeClr val="tx1"/>
                </a:solidFill>
                <a:effectLst/>
                <a:latin typeface="+mn-lt"/>
                <a:ea typeface="+mn-ea"/>
                <a:cs typeface="+mn-cs"/>
              </a:rPr>
              <a:t>learning algorithms detect </a:t>
            </a:r>
            <a:r>
              <a:rPr lang="en-US" sz="900" b="0" i="0" kern="1200" baseline="0">
                <a:solidFill>
                  <a:schemeClr val="tx1"/>
                </a:solidFill>
                <a:effectLst/>
                <a:latin typeface="+mn-lt"/>
                <a:ea typeface="+mn-ea"/>
                <a:cs typeface="+mn-cs"/>
              </a:rPr>
              <a:t> </a:t>
            </a:r>
            <a:r>
              <a:rPr lang="en-US" sz="900" b="0" i="0" kern="1200">
                <a:solidFill>
                  <a:schemeClr val="tx1"/>
                </a:solidFill>
                <a:effectLst/>
                <a:latin typeface="+mn-lt"/>
                <a:ea typeface="+mn-ea"/>
                <a:cs typeface="+mn-cs"/>
              </a:rPr>
              <a:t>patterns and learn how to make predictions and recommendations by processing data and experiences, rather than by receiving explicit programming instruction. </a:t>
            </a:r>
          </a:p>
          <a:p>
            <a:r>
              <a:rPr lang="en-US" sz="900" b="0" i="0" kern="1200">
                <a:solidFill>
                  <a:schemeClr val="tx1"/>
                </a:solidFill>
                <a:effectLst/>
                <a:latin typeface="+mn-lt"/>
                <a:ea typeface="+mn-ea"/>
                <a:cs typeface="+mn-cs"/>
              </a:rPr>
              <a:t>The algorithms also adapt in response to new data and experiences to improve efficacy over time. </a:t>
            </a:r>
            <a:endParaRPr lang="en-US"/>
          </a:p>
        </p:txBody>
      </p:sp>
      <p:sp>
        <p:nvSpPr>
          <p:cNvPr id="4" name="Slide Number Placeholder 3"/>
          <p:cNvSpPr>
            <a:spLocks noGrp="1"/>
          </p:cNvSpPr>
          <p:nvPr>
            <p:ph type="sldNum" sz="quarter" idx="10"/>
          </p:nvPr>
        </p:nvSpPr>
        <p:spPr/>
        <p:txBody>
          <a:bodyPr/>
          <a:lstStyle/>
          <a:p>
            <a:fld id="{18D02FFD-07D4-5C4F-BD77-921008177348}" type="slidenum">
              <a:rPr lang="en-US" smtClean="0"/>
              <a:t>3</a:t>
            </a:fld>
            <a:endParaRPr lang="en-US"/>
          </a:p>
        </p:txBody>
      </p:sp>
    </p:spTree>
    <p:extLst>
      <p:ext uri="{BB962C8B-B14F-4D97-AF65-F5344CB8AC3E}">
        <p14:creationId xmlns:p14="http://schemas.microsoft.com/office/powerpoint/2010/main" val="107950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Deep learning is a type of machine learning that can process a wider range of data resources, requires less data preprocessing by humans, and can often produce more accurate results than traditional machine-learning approaches (although it requires a larger amount of data to do so). </a:t>
            </a:r>
          </a:p>
          <a:p>
            <a:endParaRPr lang="en-US" sz="900" b="0" i="0" kern="1200">
              <a:solidFill>
                <a:schemeClr val="tx1"/>
              </a:solidFill>
              <a:effectLst/>
              <a:latin typeface="+mn-lt"/>
              <a:ea typeface="+mn-ea"/>
              <a:cs typeface="+mn-cs"/>
            </a:endParaRPr>
          </a:p>
          <a:p>
            <a:r>
              <a:rPr lang="en-US" sz="900" b="0" i="0" kern="1200">
                <a:solidFill>
                  <a:schemeClr val="tx1"/>
                </a:solidFill>
                <a:effectLst/>
                <a:latin typeface="+mn-lt"/>
                <a:ea typeface="+mn-ea"/>
                <a:cs typeface="+mn-cs"/>
              </a:rPr>
              <a:t>In deep learning, interconnected layers of </a:t>
            </a:r>
            <a:r>
              <a:rPr lang="en-US" sz="900" b="0" i="0" kern="1200" err="1">
                <a:solidFill>
                  <a:schemeClr val="tx1"/>
                </a:solidFill>
                <a:effectLst/>
                <a:latin typeface="+mn-lt"/>
                <a:ea typeface="+mn-ea"/>
                <a:cs typeface="+mn-cs"/>
              </a:rPr>
              <a:t>softwarebased</a:t>
            </a:r>
            <a:r>
              <a:rPr lang="en-US" sz="900" b="0" i="0" kern="1200">
                <a:solidFill>
                  <a:schemeClr val="tx1"/>
                </a:solidFill>
                <a:effectLst/>
                <a:latin typeface="+mn-lt"/>
                <a:ea typeface="+mn-ea"/>
                <a:cs typeface="+mn-cs"/>
              </a:rPr>
              <a:t> calculators known as “neurons” form a neural network. The network can ingest vast amounts of input data and process them through multiple layers that learn increasingly complex features of the data at each layer. The network can then make a determination about the data, learn if its determination is correct, and use what it has learned to make determinations about new data. For example, once it learns what an object looks like, it can recognize the object in a new image.</a:t>
            </a:r>
            <a:endParaRPr lang="en-US"/>
          </a:p>
        </p:txBody>
      </p:sp>
      <p:sp>
        <p:nvSpPr>
          <p:cNvPr id="4" name="Slide Number Placeholder 3"/>
          <p:cNvSpPr>
            <a:spLocks noGrp="1"/>
          </p:cNvSpPr>
          <p:nvPr>
            <p:ph type="sldNum" sz="quarter" idx="10"/>
          </p:nvPr>
        </p:nvSpPr>
        <p:spPr/>
        <p:txBody>
          <a:bodyPr/>
          <a:lstStyle/>
          <a:p>
            <a:fld id="{0529C4E9-9815-2C4B-8773-F08204D37298}" type="slidenum">
              <a:rPr lang="en-US" smtClean="0"/>
              <a:t>5</a:t>
            </a:fld>
            <a:endParaRPr lang="en-US"/>
          </a:p>
        </p:txBody>
      </p:sp>
    </p:spTree>
    <p:extLst>
      <p:ext uri="{BB962C8B-B14F-4D97-AF65-F5344CB8AC3E}">
        <p14:creationId xmlns:p14="http://schemas.microsoft.com/office/powerpoint/2010/main" val="195779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18D02FFD-07D4-5C4F-BD77-921008177348}" type="slidenum">
              <a:rPr lang="en-US" smtClean="0"/>
              <a:t>8</a:t>
            </a:fld>
            <a:endParaRPr lang="en-US"/>
          </a:p>
        </p:txBody>
      </p:sp>
    </p:spTree>
    <p:extLst>
      <p:ext uri="{BB962C8B-B14F-4D97-AF65-F5344CB8AC3E}">
        <p14:creationId xmlns:p14="http://schemas.microsoft.com/office/powerpoint/2010/main" val="1276619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D02FFD-07D4-5C4F-BD77-921008177348}" type="slidenum">
              <a:rPr lang="en-US" smtClean="0"/>
              <a:t>10</a:t>
            </a:fld>
            <a:endParaRPr lang="en-US"/>
          </a:p>
        </p:txBody>
      </p:sp>
    </p:spTree>
    <p:extLst>
      <p:ext uri="{BB962C8B-B14F-4D97-AF65-F5344CB8AC3E}">
        <p14:creationId xmlns:p14="http://schemas.microsoft.com/office/powerpoint/2010/main" val="797477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xfrm>
            <a:off x="1003300" y="642938"/>
            <a:ext cx="4903788" cy="2759075"/>
          </a:xfrm>
          <a:ln/>
        </p:spPr>
      </p:sp>
      <p:sp>
        <p:nvSpPr>
          <p:cNvPr id="15363" name="Notes Placeholder 2"/>
          <p:cNvSpPr>
            <a:spLocks noGrp="1"/>
          </p:cNvSpPr>
          <p:nvPr>
            <p:ph type="body" idx="1"/>
          </p:nvPr>
        </p:nvSpPr>
        <p:spPr>
          <a:xfrm>
            <a:off x="109726" y="3639312"/>
            <a:ext cx="6693408" cy="5029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050" baseline="0"/>
              <a:t>Now let’s dig into the IBM Data Science Experience (DSX). DSX is a single place to Learn, Create, and Collaborate – the 3 pillars of a successful data science organization. With DSX we are making it easier for data scientists and data science teams to learn new skills and technologies from the fast moving data science profession.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050" baseline="0"/>
          </a:p>
          <a:p>
            <a:r>
              <a:rPr lang="en-US" sz="1050" baseline="0"/>
              <a:t>Users can join the 400,000+ registered users on Big Data University to take courses and administer custom curriculum on Data Science. DSX also provides freely available datasets, code samples, tutorials and articles from the data science community, thereby making it easier for data scientists to learn in-context.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050" baseline="0"/>
          </a:p>
          <a:p>
            <a:pPr marL="0" marR="0" indent="0" algn="l" defTabSz="914400" rtl="0" eaLnBrk="0" fontAlgn="base" latinLnBrk="0" hangingPunct="0">
              <a:lnSpc>
                <a:spcPct val="100000"/>
              </a:lnSpc>
              <a:spcBef>
                <a:spcPct val="30000"/>
              </a:spcBef>
              <a:spcAft>
                <a:spcPct val="0"/>
              </a:spcAft>
              <a:buClrTx/>
              <a:buSzTx/>
              <a:buFontTx/>
              <a:buNone/>
              <a:tabLst/>
              <a:defRPr/>
            </a:pPr>
            <a:r>
              <a:rPr lang="en-US" sz="1050" baseline="0"/>
              <a:t>We also know that a data science team isn’t going to standardize on a single technology or tool – data scientists need an open and integrated platform that brings all of their tools in one place. DSX brings together the best of open source such as </a:t>
            </a:r>
            <a:r>
              <a:rPr lang="en-US" sz="1050" baseline="0" err="1"/>
              <a:t>RStudio</a:t>
            </a:r>
            <a:r>
              <a:rPr lang="en-US" sz="1050" baseline="0"/>
              <a:t>, Spark, and Python in an integrated environment along with IBM value-adds, such as a managed Spark service and data shaping capabilities all in a secure and governed way.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050" baseline="0"/>
          </a:p>
          <a:p>
            <a:pPr marL="0" marR="0" indent="0" algn="l" defTabSz="914400" rtl="0" eaLnBrk="0" fontAlgn="base" latinLnBrk="0" hangingPunct="0">
              <a:lnSpc>
                <a:spcPct val="100000"/>
              </a:lnSpc>
              <a:spcBef>
                <a:spcPct val="30000"/>
              </a:spcBef>
              <a:spcAft>
                <a:spcPct val="0"/>
              </a:spcAft>
              <a:buClrTx/>
              <a:buSzTx/>
              <a:buFontTx/>
              <a:buNone/>
              <a:tabLst/>
              <a:defRPr/>
            </a:pPr>
            <a:r>
              <a:rPr lang="en-US" sz="1050" baseline="0"/>
              <a:t>Users can collaborate in DSX with ease -- you can manage project assets and user collaboration through built-in social features for sharing, forking, and reusing assets. These built-in collaboration features can really help boost team productivity and managing projects across their lifecycle. </a:t>
            </a:r>
            <a:endParaRPr lang="en-US" altLang="en-US" sz="1050" b="0" kern="1200">
              <a:solidFill>
                <a:schemeClr val="tx1"/>
              </a:solidFill>
              <a:ea typeface="+mn-ea"/>
              <a:cs typeface="Helvetica" panose="020B0604020202020204" pitchFamily="34" charset="0"/>
            </a:endParaRPr>
          </a:p>
        </p:txBody>
      </p:sp>
      <p:sp>
        <p:nvSpPr>
          <p:cNvPr id="15364" name="Slide Number Placeholder 3"/>
          <p:cNvSpPr>
            <a:spLocks noGrp="1"/>
          </p:cNvSpPr>
          <p:nvPr>
            <p:ph type="sldNum" sz="quarter" idx="5"/>
          </p:nvPr>
        </p:nvSpPr>
        <p:spPr>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fld id="{CC7F9C0A-1EEF-4C24-905E-80AE65F2C6C0}" type="slidenum">
              <a:rPr lang="en-US" altLang="en-US"/>
              <a:pPr/>
              <a:t>13</a:t>
            </a:fld>
            <a:endParaRPr lang="en-US" altLang="en-US"/>
          </a:p>
        </p:txBody>
      </p:sp>
    </p:spTree>
    <p:extLst>
      <p:ext uri="{BB962C8B-B14F-4D97-AF65-F5344CB8AC3E}">
        <p14:creationId xmlns:p14="http://schemas.microsoft.com/office/powerpoint/2010/main" val="951498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D02FFD-07D4-5C4F-BD77-921008177348}" type="slidenum">
              <a:rPr lang="en-US" smtClean="0"/>
              <a:t>14</a:t>
            </a:fld>
            <a:endParaRPr lang="en-US"/>
          </a:p>
        </p:txBody>
      </p:sp>
    </p:spTree>
    <p:extLst>
      <p:ext uri="{BB962C8B-B14F-4D97-AF65-F5344CB8AC3E}">
        <p14:creationId xmlns:p14="http://schemas.microsoft.com/office/powerpoint/2010/main" val="91556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D02FFD-07D4-5C4F-BD77-921008177348}" type="slidenum">
              <a:rPr lang="en-US" smtClean="0"/>
              <a:t>16</a:t>
            </a:fld>
            <a:endParaRPr lang="en-US"/>
          </a:p>
        </p:txBody>
      </p:sp>
    </p:spTree>
    <p:extLst>
      <p:ext uri="{BB962C8B-B14F-4D97-AF65-F5344CB8AC3E}">
        <p14:creationId xmlns:p14="http://schemas.microsoft.com/office/powerpoint/2010/main" val="19393424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dirty="0"/>
              <a:t>IBM Cloud / Watson and Cloud Platform / © 2019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410747" y="4604932"/>
            <a:ext cx="1574103" cy="398967"/>
          </a:xfrm>
          <a:prstGeom prst="rect">
            <a:avLst/>
          </a:prstGeom>
        </p:spPr>
      </p:pic>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2655985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332778761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extLst>
      <p:ext uri="{BB962C8B-B14F-4D97-AF65-F5344CB8AC3E}">
        <p14:creationId xmlns:p14="http://schemas.microsoft.com/office/powerpoint/2010/main" val="2272381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dirty="0"/>
              <a:t>IBM Cloud / Watson and Cloud Platform / © 2019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26315244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113428032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52372660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188508163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109120593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38780416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23365535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3" y="0"/>
            <a:ext cx="2286001" cy="5143500"/>
          </a:xfrm>
          <a:prstGeom prst="rect">
            <a:avLst/>
          </a:prstGeom>
          <a:solidFill>
            <a:srgbClr val="ECECEC"/>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3" y="0"/>
            <a:ext cx="2286001" cy="5143500"/>
          </a:xfrm>
          <a:prstGeom prst="rect">
            <a:avLst/>
          </a:prstGeom>
          <a:solidFill>
            <a:srgbClr val="E0E0E0"/>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3" y="0"/>
            <a:ext cx="2286001" cy="5143500"/>
          </a:xfrm>
          <a:prstGeom prst="rect">
            <a:avLst/>
          </a:prstGeom>
          <a:solidFill>
            <a:srgbClr val="959595"/>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50" tIns="19050" rIns="19050" bIns="19050" anchor="ct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4" y="147637"/>
            <a:ext cx="1572974" cy="1860676"/>
          </a:xfrm>
          <a:prstGeom prst="rect">
            <a:avLst/>
          </a:prstGeom>
        </p:spPr>
        <p:txBody>
          <a:bodyPr>
            <a:spAutoFit/>
          </a:body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5"/>
            <a:ext cx="177903" cy="177800"/>
          </a:xfrm>
          <a:prstGeom prst="rect">
            <a:avLst/>
          </a:prstGeom>
        </p:spPr>
        <p:txBody>
          <a:bodyPr lIns="19050" tIns="19050" rIns="19050" bIns="19050" anchor="t"/>
          <a:lstStyle>
            <a:lvl1pPr algn="ctr" defTabSz="309562">
              <a:defRPr sz="900">
                <a:solidFill>
                  <a:srgbClr val="000000"/>
                </a:solidFill>
                <a:latin typeface="Helvetica Light"/>
                <a:ea typeface="Helvetica Light"/>
                <a:cs typeface="Helvetica Light"/>
                <a:sym typeface="Helvetica Light"/>
              </a:defRPr>
            </a:lvl1pPr>
          </a:lstStyle>
          <a:p>
            <a:fld id="{86CB4B4D-7CA3-9044-876B-883B54F8677D}" type="slidenum">
              <a:rPr/>
              <a:t>‹#›</a:t>
            </a:fld>
            <a:endParaRPr/>
          </a:p>
        </p:txBody>
      </p:sp>
    </p:spTree>
    <p:extLst>
      <p:ext uri="{BB962C8B-B14F-4D97-AF65-F5344CB8AC3E}">
        <p14:creationId xmlns:p14="http://schemas.microsoft.com/office/powerpoint/2010/main" val="626583893"/>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51EC27-83B3-E84A-8C7F-FE5C2EF5FD2A}"/>
              </a:ext>
            </a:extLst>
          </p:cNvPr>
          <p:cNvSpPr>
            <a:spLocks/>
          </p:cNvSpPr>
          <p:nvPr userDrawn="1"/>
        </p:nvSpPr>
        <p:spPr>
          <a:xfrm>
            <a:off x="0" y="1"/>
            <a:ext cx="9144000" cy="514349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a:solidFill>
                <a:schemeClr val="tx1"/>
              </a:solidFill>
              <a:latin typeface="Helvetica Neue Light" charset="0"/>
              <a:ea typeface="Helvetica Neue Light" charset="0"/>
              <a:cs typeface="Helvetica Neue Light" charset="0"/>
            </a:endParaRPr>
          </a:p>
        </p:txBody>
      </p:sp>
      <p:sp>
        <p:nvSpPr>
          <p:cNvPr id="9" name="Line 4">
            <a:extLst>
              <a:ext uri="{FF2B5EF4-FFF2-40B4-BE49-F238E27FC236}">
                <a16:creationId xmlns:a16="http://schemas.microsoft.com/office/drawing/2014/main" id="{6F6E87D7-4C19-414C-9EA3-4B76CB92F1F0}"/>
              </a:ext>
            </a:extLst>
          </p:cNvPr>
          <p:cNvSpPr>
            <a:spLocks noChangeShapeType="1"/>
          </p:cNvSpPr>
          <p:nvPr userDrawn="1"/>
        </p:nvSpPr>
        <p:spPr bwMode="auto">
          <a:xfrm>
            <a:off x="0" y="4921797"/>
            <a:ext cx="914400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200">
              <a:cs typeface="+mn-cs"/>
            </a:endParaRPr>
          </a:p>
        </p:txBody>
      </p:sp>
      <p:sp>
        <p:nvSpPr>
          <p:cNvPr id="10" name="TextBox 9">
            <a:extLst>
              <a:ext uri="{FF2B5EF4-FFF2-40B4-BE49-F238E27FC236}">
                <a16:creationId xmlns:a16="http://schemas.microsoft.com/office/drawing/2014/main" id="{D8A285A8-23CF-9F48-9BB5-CE8A561A1865}"/>
              </a:ext>
            </a:extLst>
          </p:cNvPr>
          <p:cNvSpPr txBox="1"/>
          <p:nvPr userDrawn="1"/>
        </p:nvSpPr>
        <p:spPr>
          <a:xfrm>
            <a:off x="265113" y="4917128"/>
            <a:ext cx="2071401" cy="253916"/>
          </a:xfrm>
          <a:prstGeom prst="rect">
            <a:avLst/>
          </a:prstGeom>
          <a:noFill/>
        </p:spPr>
        <p:txBody>
          <a:bodyPr wrap="none" rtlCol="0" anchor="ctr">
            <a:spAutoFit/>
          </a:bodyPr>
          <a:lstStyle/>
          <a:p>
            <a:pPr algn="l"/>
            <a:r>
              <a:rPr lang="en-US" sz="1050" b="0">
                <a:solidFill>
                  <a:schemeClr val="bg1"/>
                </a:solidFill>
                <a:latin typeface="Helvetica Neue Light" charset="0"/>
                <a:ea typeface="Helvetica Neue Light" charset="0"/>
                <a:cs typeface="Helvetica Neue Light" charset="0"/>
              </a:rPr>
              <a:t>IBM</a:t>
            </a:r>
            <a:r>
              <a:rPr lang="en-US" sz="1050" b="1">
                <a:solidFill>
                  <a:schemeClr val="bg1"/>
                </a:solidFill>
                <a:latin typeface="Helvetica Neue Light" charset="0"/>
                <a:ea typeface="Helvetica Neue Light" charset="0"/>
                <a:cs typeface="Helvetica Neue Light" charset="0"/>
              </a:rPr>
              <a:t> </a:t>
            </a:r>
            <a:r>
              <a:rPr lang="en-US" sz="1050" b="1" i="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1" name="Picture 10" descr="mage result for ibm white logo">
            <a:extLst>
              <a:ext uri="{FF2B5EF4-FFF2-40B4-BE49-F238E27FC236}">
                <a16:creationId xmlns:a16="http://schemas.microsoft.com/office/drawing/2014/main" id="{ED362C0A-63D7-EF47-B472-C71EAD01CCCD}"/>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90522"/>
            <a:ext cx="507126" cy="50712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B3943CA-4B62-1543-A5B6-4F3E5F79FC0A}"/>
              </a:ext>
            </a:extLst>
          </p:cNvPr>
          <p:cNvSpPr>
            <a:spLocks/>
          </p:cNvSpPr>
          <p:nvPr userDrawn="1"/>
        </p:nvSpPr>
        <p:spPr>
          <a:xfrm>
            <a:off x="0" y="4898736"/>
            <a:ext cx="9144000" cy="24774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a:solidFill>
                <a:schemeClr val="tx1"/>
              </a:solidFill>
              <a:latin typeface="Helvetica Neue Light" charset="0"/>
              <a:ea typeface="Helvetica Neue Light" charset="0"/>
              <a:cs typeface="Helvetica Neue Light" charset="0"/>
            </a:endParaRPr>
          </a:p>
        </p:txBody>
      </p:sp>
      <p:sp>
        <p:nvSpPr>
          <p:cNvPr id="13" name="Line 4">
            <a:extLst>
              <a:ext uri="{FF2B5EF4-FFF2-40B4-BE49-F238E27FC236}">
                <a16:creationId xmlns:a16="http://schemas.microsoft.com/office/drawing/2014/main" id="{56A6B35D-0A29-DB41-AA52-22758549F8C7}"/>
              </a:ext>
            </a:extLst>
          </p:cNvPr>
          <p:cNvSpPr>
            <a:spLocks noChangeShapeType="1"/>
          </p:cNvSpPr>
          <p:nvPr userDrawn="1"/>
        </p:nvSpPr>
        <p:spPr bwMode="auto">
          <a:xfrm>
            <a:off x="0" y="4898736"/>
            <a:ext cx="914400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200">
              <a:cs typeface="+mn-cs"/>
            </a:endParaRPr>
          </a:p>
        </p:txBody>
      </p:sp>
      <p:sp>
        <p:nvSpPr>
          <p:cNvPr id="14" name="TextBox 13">
            <a:extLst>
              <a:ext uri="{FF2B5EF4-FFF2-40B4-BE49-F238E27FC236}">
                <a16:creationId xmlns:a16="http://schemas.microsoft.com/office/drawing/2014/main" id="{073AA5EF-C773-4E4D-AF84-05CB49D43614}"/>
              </a:ext>
            </a:extLst>
          </p:cNvPr>
          <p:cNvSpPr txBox="1"/>
          <p:nvPr userDrawn="1"/>
        </p:nvSpPr>
        <p:spPr>
          <a:xfrm>
            <a:off x="265113" y="4894067"/>
            <a:ext cx="2071401" cy="253916"/>
          </a:xfrm>
          <a:prstGeom prst="rect">
            <a:avLst/>
          </a:prstGeom>
          <a:noFill/>
        </p:spPr>
        <p:txBody>
          <a:bodyPr wrap="none" rtlCol="0" anchor="ctr">
            <a:spAutoFit/>
          </a:bodyPr>
          <a:lstStyle/>
          <a:p>
            <a:pPr algn="l"/>
            <a:r>
              <a:rPr lang="en-US" sz="1050" b="0">
                <a:solidFill>
                  <a:schemeClr val="bg1"/>
                </a:solidFill>
                <a:latin typeface="Helvetica Neue Light" charset="0"/>
                <a:ea typeface="Helvetica Neue Light" charset="0"/>
                <a:cs typeface="Helvetica Neue Light" charset="0"/>
              </a:rPr>
              <a:t>IBM</a:t>
            </a:r>
            <a:r>
              <a:rPr lang="en-US" sz="1050" b="1">
                <a:solidFill>
                  <a:schemeClr val="bg1"/>
                </a:solidFill>
                <a:latin typeface="Helvetica Neue Light" charset="0"/>
                <a:ea typeface="Helvetica Neue Light" charset="0"/>
                <a:cs typeface="Helvetica Neue Light" charset="0"/>
              </a:rPr>
              <a:t> </a:t>
            </a:r>
            <a:r>
              <a:rPr lang="en-US" sz="1050" b="1" i="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5" name="Picture 14" descr="mage result for ibm white logo">
            <a:extLst>
              <a:ext uri="{FF2B5EF4-FFF2-40B4-BE49-F238E27FC236}">
                <a16:creationId xmlns:a16="http://schemas.microsoft.com/office/drawing/2014/main" id="{D9EAE6A2-A6D1-254E-B98D-626866FB6823}"/>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67461"/>
            <a:ext cx="507126" cy="50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38921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83389" y="63798"/>
            <a:ext cx="4588736" cy="4491057"/>
          </a:xfrm>
        </p:spPr>
        <p:txBody>
          <a:bodyPr>
            <a:noAutofit/>
          </a:bodyPr>
          <a:lstStyle>
            <a:lvl1pPr marL="0" indent="0" fontAlgn="t">
              <a:lnSpc>
                <a:spcPts val="4500"/>
              </a:lnSpc>
              <a:spcBef>
                <a:spcPts val="1125"/>
              </a:spcBef>
              <a:buFontTx/>
              <a:buNone/>
              <a:defRPr sz="4125" baseline="0">
                <a:solidFill>
                  <a:srgbClr val="323232"/>
                </a:solidFill>
                <a:latin typeface="Arial" charset="0"/>
              </a:defRPr>
            </a:lvl1pPr>
          </a:lstStyle>
          <a:p>
            <a:r>
              <a:rPr lang="en-US" sz="3750" baseline="0" dirty="0">
                <a:latin typeface="Arial" charset="0"/>
              </a:rPr>
              <a:t>Big type headline</a:t>
            </a:r>
            <a:br>
              <a:rPr lang="en-US" sz="3750" baseline="0" dirty="0">
                <a:latin typeface="Arial" charset="0"/>
              </a:rPr>
            </a:br>
            <a:r>
              <a:rPr lang="en-US" sz="3750" baseline="0" dirty="0">
                <a:latin typeface="Arial" charset="0"/>
              </a:rPr>
              <a:t>or quote goes here</a:t>
            </a:r>
          </a:p>
        </p:txBody>
      </p:sp>
      <p:sp>
        <p:nvSpPr>
          <p:cNvPr id="8" name="Rectangle 7"/>
          <p:cNvSpPr/>
          <p:nvPr userDrawn="1"/>
        </p:nvSpPr>
        <p:spPr>
          <a:xfrm>
            <a:off x="0" y="4638489"/>
            <a:ext cx="9144000" cy="505011"/>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pic>
        <p:nvPicPr>
          <p:cNvPr id="12" name="Picture 11"/>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4638489"/>
            <a:ext cx="9144000" cy="505011"/>
          </a:xfrm>
          <a:prstGeom prst="rect">
            <a:avLst/>
          </a:prstGeom>
        </p:spPr>
      </p:pic>
      <p:sp>
        <p:nvSpPr>
          <p:cNvPr id="13" name="Date Placeholder 4"/>
          <p:cNvSpPr txBox="1">
            <a:spLocks/>
          </p:cNvSpPr>
          <p:nvPr userDrawn="1"/>
        </p:nvSpPr>
        <p:spPr>
          <a:xfrm>
            <a:off x="82325" y="4807853"/>
            <a:ext cx="2057400" cy="187359"/>
          </a:xfrm>
          <a:prstGeom prst="rect">
            <a:avLst/>
          </a:prstGeom>
        </p:spPr>
        <p:txBody>
          <a:bodyPr vert="horz" lIns="0" tIns="34290" rIns="68580" bIns="3429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chemeClr val="bg1"/>
                </a:solidFill>
              </a:rPr>
              <a:t>IBM Analytics </a:t>
            </a:r>
            <a:r>
              <a:rPr lang="en-US" sz="900" b="1">
                <a:solidFill>
                  <a:schemeClr val="bg1"/>
                </a:solidFill>
              </a:rPr>
              <a:t>| Global Elite</a:t>
            </a:r>
          </a:p>
        </p:txBody>
      </p:sp>
      <p:sp>
        <p:nvSpPr>
          <p:cNvPr id="14" name="Slide Number Placeholder 3"/>
          <p:cNvSpPr txBox="1">
            <a:spLocks/>
          </p:cNvSpPr>
          <p:nvPr userDrawn="1"/>
        </p:nvSpPr>
        <p:spPr>
          <a:xfrm>
            <a:off x="4468551" y="4807853"/>
            <a:ext cx="435499" cy="187359"/>
          </a:xfrm>
          <a:prstGeom prst="rect">
            <a:avLst/>
          </a:prstGeom>
        </p:spPr>
        <p:txBody>
          <a:bodyPr vert="horz" lIns="0" tIns="34290" rIns="68580" bIns="3429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900" smtClean="0">
                <a:solidFill>
                  <a:schemeClr val="bg1"/>
                </a:solidFill>
              </a:rPr>
              <a:pPr/>
              <a:t>‹#›</a:t>
            </a:fld>
            <a:endParaRPr lang="en-US" sz="900">
              <a:solidFill>
                <a:schemeClr val="bg1"/>
              </a:solidFill>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62373" y="4810732"/>
            <a:ext cx="442340" cy="170030"/>
          </a:xfrm>
          <a:prstGeom prst="rect">
            <a:avLst/>
          </a:prstGeom>
        </p:spPr>
      </p:pic>
    </p:spTree>
    <p:extLst>
      <p:ext uri="{BB962C8B-B14F-4D97-AF65-F5344CB8AC3E}">
        <p14:creationId xmlns:p14="http://schemas.microsoft.com/office/powerpoint/2010/main" val="194435553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813230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IBM Cloud / Watson and Cloud Platform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1742464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14" name="Picture 13"/>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410747" y="4604932"/>
            <a:ext cx="1574103" cy="398967"/>
          </a:xfrm>
          <a:prstGeom prst="rect">
            <a:avLst/>
          </a:prstGeom>
        </p:spPr>
      </p:pic>
      <p:pic>
        <p:nvPicPr>
          <p:cNvPr id="15" name="Picture 14"/>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spTree>
    <p:extLst>
      <p:ext uri="{BB962C8B-B14F-4D97-AF65-F5344CB8AC3E}">
        <p14:creationId xmlns:p14="http://schemas.microsoft.com/office/powerpoint/2010/main" val="560350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Cloud / Watson and Cloud Platform / © 2019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10223381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4198038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Cloud / Watson and Cloud Platform / © 2019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1675255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13540695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9626355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202147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155153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6151219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18032340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Cloud / Watson and Cloud Platform / © 2019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9" name="Picture 8" descr="ibm_gry.png"/>
          <p:cNvPicPr>
            <a:picLocks noChangeAspect="1"/>
          </p:cNvPicPr>
          <p:nvPr userDrawn="1"/>
        </p:nvPicPr>
        <p:blipFill>
          <a:blip r:embed="rId3" cstate="print">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91269824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2437636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4925360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165128235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1171387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1453675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150274989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theme" Target="../theme/theme3.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9" Type="http://schemas.openxmlformats.org/officeDocument/2006/relationships/slideLayout" Target="../slideLayouts/slideLayout145.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38" Type="http://schemas.openxmlformats.org/officeDocument/2006/relationships/slideLayout" Target="../slideLayouts/slideLayout144.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37" Type="http://schemas.openxmlformats.org/officeDocument/2006/relationships/slideLayout" Target="../slideLayouts/slideLayout143.xml"/><Relationship Id="rId40" Type="http://schemas.openxmlformats.org/officeDocument/2006/relationships/theme" Target="../theme/theme4.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slideLayout" Target="../slideLayouts/slideLayout142.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 Id="rId8" Type="http://schemas.openxmlformats.org/officeDocument/2006/relationships/slideLayout" Target="../slideLayouts/slideLayout114.xml"/><Relationship Id="rId3"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Watson and Cloud Platform / © 2019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 id="2147483826" r:id="rId36"/>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817"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25" r:id="rId34"/>
    <p:sldLayoutId id="2147483816" r:id="rId35"/>
    <p:sldLayoutId id="2147483831" r:id="rId36"/>
    <p:sldLayoutId id="2147483832" r:id="rId37"/>
    <p:sldLayoutId id="2147483834" r:id="rId38"/>
    <p:sldLayoutId id="2147483835" r:id="rId39"/>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jpmora@co.ibm.com" TargetMode="External"/><Relationship Id="rId2" Type="http://schemas.openxmlformats.org/officeDocument/2006/relationships/notesSlide" Target="../notesSlides/notesSlide1.xml"/><Relationship Id="rId1" Type="http://schemas.openxmlformats.org/officeDocument/2006/relationships/slideLayout" Target="../slideLayouts/slideLayout10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4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7.png"/><Relationship Id="rId16" Type="http://schemas.openxmlformats.org/officeDocument/2006/relationships/image" Target="../media/image39.png"/><Relationship Id="rId1" Type="http://schemas.openxmlformats.org/officeDocument/2006/relationships/slideLayout" Target="../slideLayouts/slideLayout142.xml"/><Relationship Id="rId6" Type="http://schemas.openxmlformats.org/officeDocument/2006/relationships/image" Target="../media/image31.png"/><Relationship Id="rId11" Type="http://schemas.openxmlformats.org/officeDocument/2006/relationships/image" Target="../media/image15.tiff"/><Relationship Id="rId5" Type="http://schemas.openxmlformats.org/officeDocument/2006/relationships/image" Target="../media/image30.png"/><Relationship Id="rId15" Type="http://schemas.openxmlformats.org/officeDocument/2006/relationships/image" Target="../media/image38.tiff"/><Relationship Id="rId10" Type="http://schemas.openxmlformats.org/officeDocument/2006/relationships/image" Target="../media/image16.tiff"/><Relationship Id="rId4" Type="http://schemas.openxmlformats.org/officeDocument/2006/relationships/image" Target="../media/image29.png"/><Relationship Id="rId9" Type="http://schemas.openxmlformats.org/officeDocument/2006/relationships/image" Target="../media/image34.tiff"/><Relationship Id="rId1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45.xml"/><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6.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29.xml"/><Relationship Id="rId6" Type="http://schemas.openxmlformats.org/officeDocument/2006/relationships/image" Target="../media/image48.jpeg"/><Relationship Id="rId5" Type="http://schemas.openxmlformats.org/officeDocument/2006/relationships/image" Target="../media/image47.jpe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125.xml"/><Relationship Id="rId5" Type="http://schemas.microsoft.com/office/2007/relationships/hdphoto" Target="../media/hdphoto1.wdp"/><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19.tiff"/><Relationship Id="rId2" Type="http://schemas.openxmlformats.org/officeDocument/2006/relationships/image" Target="../media/image14.tiff"/><Relationship Id="rId1" Type="http://schemas.openxmlformats.org/officeDocument/2006/relationships/slideLayout" Target="../slideLayouts/slideLayout115.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6.xml"/></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142.xml"/><Relationship Id="rId4"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2" name="Title 1"/>
          <p:cNvSpPr>
            <a:spLocks noGrp="1"/>
          </p:cNvSpPr>
          <p:nvPr>
            <p:ph type="title"/>
          </p:nvPr>
        </p:nvSpPr>
        <p:spPr>
          <a:xfrm>
            <a:off x="228600" y="195978"/>
            <a:ext cx="5134233" cy="4479344"/>
          </a:xfrm>
        </p:spPr>
        <p:txBody>
          <a:bodyPr/>
          <a:lstStyle/>
          <a:p>
            <a:br>
              <a:rPr lang="en-US" sz="3200" dirty="0"/>
            </a:br>
            <a:br>
              <a:rPr lang="en-US" sz="3200" dirty="0"/>
            </a:br>
            <a:br>
              <a:rPr lang="en-US" sz="3200" dirty="0"/>
            </a:br>
            <a:br>
              <a:rPr lang="en-US" sz="3200" dirty="0"/>
            </a:br>
            <a:r>
              <a:rPr lang="en-US" sz="3200" dirty="0"/>
              <a:t>IBM Watson Studio</a:t>
            </a:r>
            <a:br>
              <a:rPr lang="en-US" sz="3200" dirty="0"/>
            </a:br>
            <a:br>
              <a:rPr lang="en-US" sz="3200" dirty="0"/>
            </a:br>
            <a:r>
              <a:rPr lang="en-US" sz="2000" dirty="0"/>
              <a:t>Juan Pablo Mora</a:t>
            </a:r>
            <a:br>
              <a:rPr lang="en-US" sz="2000" dirty="0"/>
            </a:br>
            <a:r>
              <a:rPr lang="en-US" sz="2000" dirty="0">
                <a:hlinkClick r:id="rId3"/>
              </a:rPr>
              <a:t>jpmora@co.ibm.com</a:t>
            </a:r>
            <a:br>
              <a:rPr lang="en-US" sz="2000" dirty="0"/>
            </a:br>
            <a:r>
              <a:rPr lang="en-US" sz="2000" dirty="0"/>
              <a:t>MS in Urban data science – NYU</a:t>
            </a:r>
            <a:br>
              <a:rPr lang="en-US" sz="2000" dirty="0"/>
            </a:br>
            <a:r>
              <a:rPr lang="en-US" sz="2000" dirty="0"/>
              <a:t>Data Science, ML and Analytics architect</a:t>
            </a:r>
            <a:br>
              <a:rPr lang="en-US" sz="2000" dirty="0"/>
            </a:br>
            <a:r>
              <a:rPr lang="en-US" sz="2000" dirty="0"/>
              <a:t>IBM</a:t>
            </a:r>
            <a:br>
              <a:rPr lang="en-US" sz="2000" dirty="0"/>
            </a:br>
            <a:r>
              <a:rPr lang="en-US" sz="1600" dirty="0"/>
              <a:t>https://</a:t>
            </a:r>
            <a:r>
              <a:rPr lang="en-US" sz="1600" dirty="0" err="1"/>
              <a:t>www.linkedin.com</a:t>
            </a:r>
            <a:r>
              <a:rPr lang="en-US" sz="1600" dirty="0"/>
              <a:t>/in/</a:t>
            </a:r>
            <a:r>
              <a:rPr lang="en-US" sz="1600" dirty="0" err="1"/>
              <a:t>juan</a:t>
            </a:r>
            <a:r>
              <a:rPr lang="en-US" sz="1600" dirty="0"/>
              <a:t>-mora/</a:t>
            </a:r>
            <a:br>
              <a:rPr lang="en-US" sz="1600" dirty="0"/>
            </a:br>
            <a:br>
              <a:rPr lang="en-US" sz="1600" dirty="0"/>
            </a:br>
            <a:br>
              <a:rPr lang="en-US" sz="1600" dirty="0"/>
            </a:br>
            <a:br>
              <a:rPr lang="en-US" sz="2000" dirty="0"/>
            </a:br>
            <a:br>
              <a:rPr lang="en-US" sz="3200" dirty="0"/>
            </a:br>
            <a:br>
              <a:rPr lang="en-US" sz="3200" dirty="0"/>
            </a:br>
            <a:endParaRPr lang="en-US" sz="3200" dirty="0"/>
          </a:p>
        </p:txBody>
      </p:sp>
    </p:spTree>
    <p:extLst>
      <p:ext uri="{BB962C8B-B14F-4D97-AF65-F5344CB8AC3E}">
        <p14:creationId xmlns:p14="http://schemas.microsoft.com/office/powerpoint/2010/main" val="1533064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7" name="image5.png" descr="image5.png"/>
          <p:cNvPicPr>
            <a:picLocks noChangeAspect="1"/>
          </p:cNvPicPr>
          <p:nvPr/>
        </p:nvPicPr>
        <p:blipFill>
          <a:blip r:embed="rId3">
            <a:extLst/>
          </a:blip>
          <a:srcRect/>
          <a:stretch>
            <a:fillRect/>
          </a:stretch>
        </p:blipFill>
        <p:spPr>
          <a:xfrm>
            <a:off x="7299406" y="1228792"/>
            <a:ext cx="497199" cy="602749"/>
          </a:xfrm>
          <a:prstGeom prst="rect">
            <a:avLst/>
          </a:prstGeom>
          <a:ln w="12700">
            <a:miter lim="400000"/>
          </a:ln>
        </p:spPr>
      </p:pic>
      <p:sp>
        <p:nvSpPr>
          <p:cNvPr id="1318" name="Her Job:…"/>
          <p:cNvSpPr/>
          <p:nvPr/>
        </p:nvSpPr>
        <p:spPr>
          <a:xfrm>
            <a:off x="7121737" y="2238585"/>
            <a:ext cx="2053148" cy="70788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Su trabajo</a:t>
            </a:r>
            <a:r>
              <a:rPr sz="1000">
                <a:solidFill>
                  <a:schemeClr val="tx1">
                    <a:lumMod val="95000"/>
                    <a:lumOff val="5000"/>
                  </a:schemeClr>
                </a:solidFill>
                <a:ea typeface="Helvetica Neue" charset="0"/>
                <a:cs typeface="Helvetica Neue" charset="0"/>
              </a:rPr>
              <a:t>: </a:t>
            </a:r>
          </a:p>
          <a:p>
            <a:pPr defTabSz="914400">
              <a:defRPr sz="900">
                <a:solidFill>
                  <a:srgbClr val="FFFFFF"/>
                </a:solidFill>
                <a:latin typeface="IBM Plex Sans"/>
                <a:ea typeface="IBM Plex Sans"/>
                <a:cs typeface="IBM Plex Sans"/>
                <a:sym typeface="IBM Plex Sans"/>
              </a:defRPr>
            </a:pPr>
            <a:r>
              <a:rPr lang="en-US" sz="1000" err="1">
                <a:solidFill>
                  <a:schemeClr val="tx1">
                    <a:lumMod val="95000"/>
                    <a:lumOff val="5000"/>
                  </a:schemeClr>
                </a:solidFill>
                <a:ea typeface="Helvetica Neue" charset="0"/>
                <a:cs typeface="Helvetica Neue" charset="0"/>
              </a:rPr>
              <a:t>Construye</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aplicaciones</a:t>
            </a:r>
            <a:r>
              <a:rPr lang="en-US" sz="1000">
                <a:solidFill>
                  <a:schemeClr val="tx1">
                    <a:lumMod val="95000"/>
                    <a:lumOff val="5000"/>
                  </a:schemeClr>
                </a:solidFill>
                <a:ea typeface="Helvetica Neue" charset="0"/>
                <a:cs typeface="Helvetica Neue" charset="0"/>
              </a:rPr>
              <a:t> de IA que se </a:t>
            </a:r>
            <a:r>
              <a:rPr lang="en-US" sz="1000" err="1">
                <a:solidFill>
                  <a:schemeClr val="tx1">
                    <a:lumMod val="95000"/>
                    <a:lumOff val="5000"/>
                  </a:schemeClr>
                </a:solidFill>
                <a:ea typeface="Helvetica Neue" charset="0"/>
                <a:cs typeface="Helvetica Neue" charset="0"/>
              </a:rPr>
              <a:t>alinean</a:t>
            </a:r>
            <a:r>
              <a:rPr lang="en-US" sz="1000">
                <a:solidFill>
                  <a:schemeClr val="tx1">
                    <a:lumMod val="95000"/>
                    <a:lumOff val="5000"/>
                  </a:schemeClr>
                </a:solidFill>
                <a:ea typeface="Helvetica Neue" charset="0"/>
                <a:cs typeface="Helvetica Neue" charset="0"/>
              </a:rPr>
              <a:t> con las </a:t>
            </a:r>
            <a:r>
              <a:rPr lang="en-US" sz="1000" err="1">
                <a:solidFill>
                  <a:schemeClr val="tx1">
                    <a:lumMod val="95000"/>
                    <a:lumOff val="5000"/>
                  </a:schemeClr>
                </a:solidFill>
                <a:ea typeface="Helvetica Neue" charset="0"/>
                <a:cs typeface="Helvetica Neue" charset="0"/>
              </a:rPr>
              <a:t>necesidades</a:t>
            </a:r>
            <a:r>
              <a:rPr lang="en-US" sz="1000">
                <a:solidFill>
                  <a:schemeClr val="tx1">
                    <a:lumMod val="95000"/>
                    <a:lumOff val="5000"/>
                  </a:schemeClr>
                </a:solidFill>
                <a:ea typeface="Helvetica Neue" charset="0"/>
                <a:cs typeface="Helvetica Neue" charset="0"/>
              </a:rPr>
              <a:t> de </a:t>
            </a:r>
            <a:r>
              <a:rPr lang="en-US" sz="1000" err="1">
                <a:solidFill>
                  <a:schemeClr val="tx1">
                    <a:lumMod val="95000"/>
                    <a:lumOff val="5000"/>
                  </a:schemeClr>
                </a:solidFill>
                <a:ea typeface="Helvetica Neue" charset="0"/>
                <a:cs typeface="Helvetica Neue" charset="0"/>
              </a:rPr>
              <a:t>negocio</a:t>
            </a:r>
            <a:endParaRPr sz="1000">
              <a:solidFill>
                <a:schemeClr val="tx1">
                  <a:lumMod val="95000"/>
                  <a:lumOff val="5000"/>
                </a:schemeClr>
              </a:solidFill>
              <a:ea typeface="Helvetica Neue" charset="0"/>
              <a:cs typeface="Helvetica Neue" charset="0"/>
            </a:endParaRPr>
          </a:p>
        </p:txBody>
      </p:sp>
      <p:sp>
        <p:nvSpPr>
          <p:cNvPr id="1319" name="What she does:…"/>
          <p:cNvSpPr/>
          <p:nvPr/>
        </p:nvSpPr>
        <p:spPr>
          <a:xfrm>
            <a:off x="7028727" y="2867457"/>
            <a:ext cx="2115949" cy="163121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Que hace</a:t>
            </a:r>
            <a:r>
              <a:rPr sz="1000">
                <a:solidFill>
                  <a:schemeClr val="tx1">
                    <a:lumMod val="95000"/>
                    <a:lumOff val="5000"/>
                  </a:schemeClr>
                </a:solidFill>
                <a:ea typeface="Helvetica Neue" charset="0"/>
                <a:cs typeface="Helvetica Neue" charset="0"/>
              </a:rPr>
              <a:t>: </a:t>
            </a:r>
          </a:p>
          <a:p>
            <a:pPr marL="82296" indent="-82296" defTabSz="914400">
              <a:buSzPct val="100000"/>
              <a:buChar char="•"/>
              <a:defRPr sz="900">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Inicia </a:t>
            </a:r>
            <a:r>
              <a:rPr lang="es-ES" sz="1000" err="1">
                <a:solidFill>
                  <a:schemeClr val="tx1">
                    <a:lumMod val="95000"/>
                    <a:lumOff val="5000"/>
                  </a:schemeClr>
                </a:solidFill>
                <a:ea typeface="Helvetica Neue" charset="0"/>
                <a:cs typeface="Helvetica Neue" charset="0"/>
              </a:rPr>
              <a:t>PoC</a:t>
            </a:r>
            <a:r>
              <a:rPr lang="es-ES" sz="1000">
                <a:solidFill>
                  <a:schemeClr val="tx1">
                    <a:lumMod val="95000"/>
                    <a:lumOff val="5000"/>
                  </a:schemeClr>
                </a:solidFill>
                <a:ea typeface="Helvetica Neue" charset="0"/>
                <a:cs typeface="Helvetica Neue" charset="0"/>
              </a:rPr>
              <a:t> que </a:t>
            </a:r>
            <a:r>
              <a:rPr lang="es-ES" sz="1000" err="1">
                <a:solidFill>
                  <a:schemeClr val="tx1">
                    <a:lumMod val="95000"/>
                    <a:lumOff val="5000"/>
                  </a:schemeClr>
                </a:solidFill>
                <a:ea typeface="Helvetica Neue" charset="0"/>
                <a:cs typeface="Helvetica Neue" charset="0"/>
              </a:rPr>
              <a:t>inlcuyen</a:t>
            </a:r>
            <a:r>
              <a:rPr lang="es-ES" sz="1000">
                <a:solidFill>
                  <a:schemeClr val="tx1">
                    <a:lumMod val="95000"/>
                    <a:lumOff val="5000"/>
                  </a:schemeClr>
                </a:solidFill>
                <a:ea typeface="Helvetica Neue" charset="0"/>
                <a:cs typeface="Helvetica Neue" charset="0"/>
              </a:rPr>
              <a:t> el agrupamiento de contenido, </a:t>
            </a:r>
            <a:r>
              <a:rPr lang="es-ES" sz="1000" err="1">
                <a:solidFill>
                  <a:schemeClr val="tx1">
                    <a:lumMod val="95000"/>
                    <a:lumOff val="5000"/>
                  </a:schemeClr>
                </a:solidFill>
                <a:ea typeface="Helvetica Neue" charset="0"/>
                <a:cs typeface="Helvetica Neue" charset="0"/>
              </a:rPr>
              <a:t>contrucción</a:t>
            </a:r>
            <a:r>
              <a:rPr lang="es-ES" sz="1000">
                <a:solidFill>
                  <a:schemeClr val="tx1">
                    <a:lumMod val="95000"/>
                    <a:lumOff val="5000"/>
                  </a:schemeClr>
                </a:solidFill>
                <a:ea typeface="Helvetica Neue" charset="0"/>
                <a:cs typeface="Helvetica Neue" charset="0"/>
              </a:rPr>
              <a:t> de diálogos y entrenamiento de </a:t>
            </a:r>
            <a:r>
              <a:rPr lang="es-ES" sz="1000" err="1">
                <a:solidFill>
                  <a:schemeClr val="tx1">
                    <a:lumMod val="95000"/>
                    <a:lumOff val="5000"/>
                  </a:schemeClr>
                </a:solidFill>
                <a:ea typeface="Helvetica Neue" charset="0"/>
                <a:cs typeface="Helvetica Neue" charset="0"/>
              </a:rPr>
              <a:t>models</a:t>
            </a:r>
            <a:r>
              <a:rPr lang="es-ES" sz="1000">
                <a:solidFill>
                  <a:schemeClr val="tx1">
                    <a:lumMod val="95000"/>
                    <a:lumOff val="5000"/>
                  </a:schemeClr>
                </a:solidFill>
                <a:ea typeface="Helvetica Neue" charset="0"/>
                <a:cs typeface="Helvetica Neue" charset="0"/>
              </a:rPr>
              <a:t>.</a:t>
            </a:r>
            <a:endParaRPr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FontTx/>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Se </a:t>
            </a:r>
            <a:r>
              <a:rPr lang="en-US" sz="1000" err="1">
                <a:solidFill>
                  <a:schemeClr val="tx1">
                    <a:lumMod val="95000"/>
                    <a:lumOff val="5000"/>
                  </a:schemeClr>
                </a:solidFill>
                <a:ea typeface="Helvetica Neue" charset="0"/>
                <a:cs typeface="Helvetica Neue" charset="0"/>
              </a:rPr>
              <a:t>enfoca</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en</a:t>
            </a:r>
            <a:r>
              <a:rPr lang="en-US" sz="1000">
                <a:solidFill>
                  <a:schemeClr val="tx1">
                    <a:lumMod val="95000"/>
                    <a:lumOff val="5000"/>
                  </a:schemeClr>
                </a:solidFill>
                <a:ea typeface="Helvetica Neue" charset="0"/>
                <a:cs typeface="Helvetica Neue" charset="0"/>
              </a:rPr>
              <a:t> la </a:t>
            </a:r>
            <a:r>
              <a:rPr lang="en-US" sz="1000" err="1">
                <a:solidFill>
                  <a:schemeClr val="tx1">
                    <a:lumMod val="95000"/>
                    <a:lumOff val="5000"/>
                  </a:schemeClr>
                </a:solidFill>
                <a:ea typeface="Helvetica Neue" charset="0"/>
                <a:cs typeface="Helvetica Neue" charset="0"/>
              </a:rPr>
              <a:t>construcción</a:t>
            </a:r>
            <a:r>
              <a:rPr lang="en-US" sz="1000">
                <a:solidFill>
                  <a:schemeClr val="tx1">
                    <a:lumMod val="95000"/>
                    <a:lumOff val="5000"/>
                  </a:schemeClr>
                </a:solidFill>
                <a:ea typeface="Helvetica Neue" charset="0"/>
                <a:cs typeface="Helvetica Neue" charset="0"/>
              </a:rPr>
              <a:t> de Apps que se </a:t>
            </a:r>
            <a:r>
              <a:rPr lang="en-US" sz="1000" err="1">
                <a:solidFill>
                  <a:schemeClr val="tx1">
                    <a:lumMod val="95000"/>
                    <a:lumOff val="5000"/>
                  </a:schemeClr>
                </a:solidFill>
                <a:ea typeface="Helvetica Neue" charset="0"/>
                <a:cs typeface="Helvetica Neue" charset="0"/>
              </a:rPr>
              <a:t>usan</a:t>
            </a:r>
            <a:r>
              <a:rPr lang="en-US" sz="1000">
                <a:solidFill>
                  <a:schemeClr val="tx1">
                    <a:lumMod val="95000"/>
                    <a:lumOff val="5000"/>
                  </a:schemeClr>
                </a:solidFill>
                <a:ea typeface="Helvetica Neue" charset="0"/>
                <a:cs typeface="Helvetica Neue" charset="0"/>
              </a:rPr>
              <a:t> para </a:t>
            </a:r>
            <a:r>
              <a:rPr lang="en-US" sz="1000" err="1">
                <a:solidFill>
                  <a:schemeClr val="tx1">
                    <a:lumMod val="95000"/>
                    <a:lumOff val="5000"/>
                  </a:schemeClr>
                </a:solidFill>
                <a:ea typeface="Helvetica Neue" charset="0"/>
                <a:cs typeface="Helvetica Neue" charset="0"/>
              </a:rPr>
              <a:t>los</a:t>
            </a:r>
            <a:r>
              <a:rPr lang="en-US" sz="1000">
                <a:solidFill>
                  <a:schemeClr val="tx1">
                    <a:lumMod val="95000"/>
                    <a:lumOff val="5000"/>
                  </a:schemeClr>
                </a:solidFill>
                <a:ea typeface="Helvetica Neue" charset="0"/>
                <a:cs typeface="Helvetica Neue" charset="0"/>
              </a:rPr>
              <a:t> clients o </a:t>
            </a:r>
            <a:r>
              <a:rPr lang="en-US" sz="1000" err="1">
                <a:solidFill>
                  <a:schemeClr val="tx1">
                    <a:lumMod val="95000"/>
                    <a:lumOff val="5000"/>
                  </a:schemeClr>
                </a:solidFill>
                <a:ea typeface="Helvetica Neue" charset="0"/>
                <a:cs typeface="Helvetica Neue" charset="0"/>
              </a:rPr>
              <a:t>usuarios</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internos</a:t>
            </a:r>
            <a:r>
              <a:rPr lang="en-US" sz="1000">
                <a:solidFill>
                  <a:schemeClr val="tx1">
                    <a:lumMod val="95000"/>
                    <a:lumOff val="5000"/>
                  </a:schemeClr>
                </a:solidFill>
                <a:ea typeface="Helvetica Neue" charset="0"/>
                <a:cs typeface="Helvetica Neue" charset="0"/>
              </a:rPr>
              <a:t>.</a:t>
            </a:r>
            <a:endParaRPr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p:txBody>
      </p:sp>
      <p:sp>
        <p:nvSpPr>
          <p:cNvPr id="1320" name="Sometimes known as:…"/>
          <p:cNvSpPr/>
          <p:nvPr/>
        </p:nvSpPr>
        <p:spPr>
          <a:xfrm>
            <a:off x="7121737" y="4394729"/>
            <a:ext cx="1972740" cy="70788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Se conoce como</a:t>
            </a:r>
            <a:r>
              <a:rPr sz="1000">
                <a:solidFill>
                  <a:schemeClr val="tx1">
                    <a:lumMod val="95000"/>
                    <a:lumOff val="5000"/>
                  </a:schemeClr>
                </a:solidFill>
                <a:ea typeface="Helvetica Neue" charset="0"/>
                <a:cs typeface="Helvetica Neue" charset="0"/>
              </a:rPr>
              <a:t>:</a:t>
            </a:r>
          </a:p>
          <a:p>
            <a:pPr defTabSz="914400">
              <a:defRPr sz="900">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Desarrollador </a:t>
            </a:r>
            <a:r>
              <a:rPr sz="1000">
                <a:solidFill>
                  <a:schemeClr val="tx1">
                    <a:lumMod val="95000"/>
                    <a:lumOff val="5000"/>
                  </a:schemeClr>
                </a:solidFill>
                <a:ea typeface="Helvetica Neue" charset="0"/>
                <a:cs typeface="Helvetica Neue" charset="0"/>
              </a:rPr>
              <a:t>Front-end, back-end, full stack, mobile o low-code</a:t>
            </a:r>
            <a:r>
              <a:rPr lang="es-ES" sz="1000">
                <a:solidFill>
                  <a:schemeClr val="tx1">
                    <a:lumMod val="95000"/>
                    <a:lumOff val="5000"/>
                  </a:schemeClr>
                </a:solidFill>
                <a:ea typeface="Helvetica Neue" charset="0"/>
                <a:cs typeface="Helvetica Neue" charset="0"/>
              </a:rPr>
              <a:t>.</a:t>
            </a:r>
            <a:endParaRPr sz="1000">
              <a:solidFill>
                <a:schemeClr val="tx1">
                  <a:lumMod val="95000"/>
                  <a:lumOff val="5000"/>
                </a:schemeClr>
              </a:solidFill>
              <a:ea typeface="Helvetica Neue" charset="0"/>
              <a:cs typeface="Helvetica Neue" charset="0"/>
            </a:endParaRPr>
          </a:p>
        </p:txBody>
      </p:sp>
      <p:sp>
        <p:nvSpPr>
          <p:cNvPr id="1321" name="Tanya…"/>
          <p:cNvSpPr/>
          <p:nvPr/>
        </p:nvSpPr>
        <p:spPr>
          <a:xfrm>
            <a:off x="195446" y="1886503"/>
            <a:ext cx="1659359" cy="3539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57200">
              <a:defRPr sz="1000" b="1">
                <a:solidFill>
                  <a:srgbClr val="FFFFFF"/>
                </a:solidFill>
                <a:latin typeface="IBM Plex Sans"/>
                <a:ea typeface="IBM Plex Sans"/>
                <a:cs typeface="IBM Plex Sans"/>
                <a:sym typeface="IBM Plex Sans"/>
              </a:defRPr>
            </a:pPr>
            <a:r>
              <a:rPr sz="1200">
                <a:solidFill>
                  <a:schemeClr val="accent2"/>
                </a:solidFill>
                <a:ea typeface="Helvetica Neue" charset="0"/>
                <a:cs typeface="Helvetica Neue" charset="0"/>
              </a:rPr>
              <a:t>Tanya</a:t>
            </a:r>
          </a:p>
          <a:p>
            <a:pPr defTabSz="457200">
              <a:defRPr sz="900">
                <a:solidFill>
                  <a:srgbClr val="FFFFFF"/>
                </a:solidFill>
                <a:latin typeface="IBM Plex Sans Medium"/>
                <a:ea typeface="IBM Plex Sans Medium"/>
                <a:cs typeface="IBM Plex Sans Medium"/>
                <a:sym typeface="IBM Plex Sans Medium"/>
              </a:defRPr>
            </a:pPr>
            <a:r>
              <a:rPr sz="1100">
                <a:solidFill>
                  <a:schemeClr val="accent2"/>
                </a:solidFill>
                <a:ea typeface="Helvetica Neue Thin" charset="0"/>
                <a:cs typeface="Helvetica Neue Thin" charset="0"/>
              </a:rPr>
              <a:t>Expert</a:t>
            </a:r>
            <a:r>
              <a:rPr lang="es-ES" sz="1100">
                <a:solidFill>
                  <a:schemeClr val="accent2"/>
                </a:solidFill>
                <a:ea typeface="Helvetica Neue Thin" charset="0"/>
                <a:cs typeface="Helvetica Neue Thin" charset="0"/>
              </a:rPr>
              <a:t>a de negocio</a:t>
            </a:r>
            <a:endParaRPr sz="1100">
              <a:solidFill>
                <a:schemeClr val="accent2"/>
              </a:solidFill>
              <a:ea typeface="Helvetica Neue Thin" charset="0"/>
              <a:cs typeface="Helvetica Neue Thin" charset="0"/>
            </a:endParaRPr>
          </a:p>
        </p:txBody>
      </p:sp>
      <p:pic>
        <p:nvPicPr>
          <p:cNvPr id="1322" name="Tanya_Happy.png" descr="Tanya_Happy.png"/>
          <p:cNvPicPr>
            <a:picLocks noChangeAspect="1"/>
          </p:cNvPicPr>
          <p:nvPr/>
        </p:nvPicPr>
        <p:blipFill>
          <a:blip r:embed="rId4">
            <a:extLst/>
          </a:blip>
          <a:stretch>
            <a:fillRect/>
          </a:stretch>
        </p:blipFill>
        <p:spPr>
          <a:xfrm>
            <a:off x="195446" y="1175623"/>
            <a:ext cx="610791" cy="586771"/>
          </a:xfrm>
          <a:prstGeom prst="rect">
            <a:avLst/>
          </a:prstGeom>
          <a:ln w="12700">
            <a:miter lim="400000"/>
          </a:ln>
        </p:spPr>
      </p:pic>
      <p:sp>
        <p:nvSpPr>
          <p:cNvPr id="1323" name="Her Job:…"/>
          <p:cNvSpPr/>
          <p:nvPr/>
        </p:nvSpPr>
        <p:spPr>
          <a:xfrm>
            <a:off x="1" y="2248633"/>
            <a:ext cx="2261528" cy="70788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Su trabajo</a:t>
            </a:r>
            <a:r>
              <a:rPr sz="1000">
                <a:solidFill>
                  <a:schemeClr val="tx1">
                    <a:lumMod val="95000"/>
                    <a:lumOff val="5000"/>
                  </a:schemeClr>
                </a:solidFill>
                <a:ea typeface="Helvetica Neue" charset="0"/>
                <a:cs typeface="Helvetica Neue" charset="0"/>
              </a:rPr>
              <a:t>: </a:t>
            </a:r>
          </a:p>
          <a:p>
            <a:pPr defTabSz="914400">
              <a:defRPr sz="900">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Transferir su conocimiento a Watson para una experiencia de usuario exitosa</a:t>
            </a:r>
            <a:endParaRPr sz="1000">
              <a:solidFill>
                <a:schemeClr val="tx1">
                  <a:lumMod val="95000"/>
                  <a:lumOff val="5000"/>
                </a:schemeClr>
              </a:solidFill>
              <a:ea typeface="Helvetica Neue" charset="0"/>
              <a:cs typeface="Helvetica Neue" charset="0"/>
            </a:endParaRPr>
          </a:p>
        </p:txBody>
      </p:sp>
      <p:sp>
        <p:nvSpPr>
          <p:cNvPr id="1324" name="What she does:…"/>
          <p:cNvSpPr/>
          <p:nvPr/>
        </p:nvSpPr>
        <p:spPr>
          <a:xfrm>
            <a:off x="133950" y="2867457"/>
            <a:ext cx="2124143" cy="163121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Que hace</a:t>
            </a:r>
            <a:r>
              <a:rPr sz="1000">
                <a:solidFill>
                  <a:schemeClr val="tx1">
                    <a:lumMod val="95000"/>
                    <a:lumOff val="5000"/>
                  </a:schemeClr>
                </a:solidFill>
                <a:ea typeface="Helvetica Neue" charset="0"/>
                <a:cs typeface="Helvetica Neue" charset="0"/>
              </a:rPr>
              <a:t>: </a:t>
            </a: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err="1">
                <a:solidFill>
                  <a:schemeClr val="tx1">
                    <a:lumMod val="95000"/>
                    <a:lumOff val="5000"/>
                  </a:schemeClr>
                </a:solidFill>
                <a:ea typeface="Helvetica Neue" charset="0"/>
                <a:cs typeface="Helvetica Neue" charset="0"/>
              </a:rPr>
              <a:t>Compila</a:t>
            </a:r>
            <a:r>
              <a:rPr lang="en-US" sz="1000">
                <a:solidFill>
                  <a:schemeClr val="tx1">
                    <a:lumMod val="95000"/>
                    <a:lumOff val="5000"/>
                  </a:schemeClr>
                </a:solidFill>
                <a:ea typeface="Helvetica Neue" charset="0"/>
                <a:cs typeface="Helvetica Neue" charset="0"/>
              </a:rPr>
              <a:t> la </a:t>
            </a:r>
            <a:r>
              <a:rPr lang="en-US" sz="1000" err="1">
                <a:solidFill>
                  <a:schemeClr val="tx1">
                    <a:lumMod val="95000"/>
                    <a:lumOff val="5000"/>
                  </a:schemeClr>
                </a:solidFill>
                <a:ea typeface="Helvetica Neue" charset="0"/>
                <a:cs typeface="Helvetica Neue" charset="0"/>
              </a:rPr>
              <a:t>información</a:t>
            </a:r>
            <a:r>
              <a:rPr lang="en-US" sz="1000">
                <a:solidFill>
                  <a:schemeClr val="tx1">
                    <a:lumMod val="95000"/>
                    <a:lumOff val="5000"/>
                  </a:schemeClr>
                </a:solidFill>
                <a:ea typeface="Helvetica Neue" charset="0"/>
                <a:cs typeface="Helvetica Neue" charset="0"/>
              </a:rPr>
              <a:t> de </a:t>
            </a:r>
            <a:r>
              <a:rPr lang="en-US" sz="1000" err="1">
                <a:solidFill>
                  <a:schemeClr val="tx1">
                    <a:lumMod val="95000"/>
                    <a:lumOff val="5000"/>
                  </a:schemeClr>
                </a:solidFill>
                <a:ea typeface="Helvetica Neue" charset="0"/>
                <a:cs typeface="Helvetica Neue" charset="0"/>
              </a:rPr>
              <a:t>negocio</a:t>
            </a:r>
            <a:r>
              <a:rPr lang="en-US" sz="1000">
                <a:solidFill>
                  <a:schemeClr val="tx1">
                    <a:lumMod val="95000"/>
                    <a:lumOff val="5000"/>
                  </a:schemeClr>
                </a:solidFill>
                <a:ea typeface="Helvetica Neue" charset="0"/>
                <a:cs typeface="Helvetica Neue" charset="0"/>
              </a:rPr>
              <a:t> para </a:t>
            </a:r>
            <a:r>
              <a:rPr lang="en-US" sz="1000" err="1">
                <a:solidFill>
                  <a:schemeClr val="tx1">
                    <a:lumMod val="95000"/>
                    <a:lumOff val="5000"/>
                  </a:schemeClr>
                </a:solidFill>
                <a:ea typeface="Helvetica Neue" charset="0"/>
                <a:cs typeface="Helvetica Neue" charset="0"/>
              </a:rPr>
              <a:t>enseñar</a:t>
            </a:r>
            <a:r>
              <a:rPr lang="en-US" sz="1000">
                <a:solidFill>
                  <a:schemeClr val="tx1">
                    <a:lumMod val="95000"/>
                    <a:lumOff val="5000"/>
                  </a:schemeClr>
                </a:solidFill>
                <a:ea typeface="Helvetica Neue" charset="0"/>
                <a:cs typeface="Helvetica Neue" charset="0"/>
              </a:rPr>
              <a:t> a Watson a </a:t>
            </a:r>
            <a:r>
              <a:rPr lang="en-US" sz="1000" err="1">
                <a:solidFill>
                  <a:schemeClr val="tx1">
                    <a:lumMod val="95000"/>
                    <a:lumOff val="5000"/>
                  </a:schemeClr>
                </a:solidFill>
                <a:ea typeface="Helvetica Neue" charset="0"/>
                <a:cs typeface="Helvetica Neue" charset="0"/>
              </a:rPr>
              <a:t>desarrollar</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modelos</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personalizados</a:t>
            </a:r>
            <a:endParaRPr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sz="1000">
                <a:solidFill>
                  <a:schemeClr val="tx1">
                    <a:lumMod val="95000"/>
                    <a:lumOff val="5000"/>
                  </a:schemeClr>
                </a:solidFill>
                <a:ea typeface="Helvetica Neue" charset="0"/>
                <a:cs typeface="Helvetica Neue" charset="0"/>
              </a:rPr>
              <a:t>A</a:t>
            </a:r>
            <a:r>
              <a:rPr lang="es-ES" sz="1000">
                <a:solidFill>
                  <a:schemeClr val="tx1">
                    <a:lumMod val="95000"/>
                    <a:lumOff val="5000"/>
                  </a:schemeClr>
                </a:solidFill>
                <a:ea typeface="Helvetica Neue" charset="0"/>
                <a:cs typeface="Helvetica Neue" charset="0"/>
              </a:rPr>
              <a:t> medida que gana experiencia, optimiza su conocimiento para enseñar a Watson</a:t>
            </a:r>
            <a:r>
              <a:rPr lang="en-US" sz="1000">
                <a:solidFill>
                  <a:schemeClr val="tx1">
                    <a:lumMod val="95000"/>
                    <a:lumOff val="5000"/>
                  </a:schemeClr>
                </a:solidFill>
                <a:ea typeface="Helvetica Neue" charset="0"/>
                <a:cs typeface="Helvetica Neue" charset="0"/>
              </a:rPr>
              <a:t> a </a:t>
            </a:r>
            <a:r>
              <a:rPr lang="en-US" sz="1000" err="1">
                <a:solidFill>
                  <a:schemeClr val="tx1">
                    <a:lumMod val="95000"/>
                    <a:lumOff val="5000"/>
                  </a:schemeClr>
                </a:solidFill>
                <a:ea typeface="Helvetica Neue" charset="0"/>
                <a:cs typeface="Helvetica Neue" charset="0"/>
              </a:rPr>
              <a:t>diseñar</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una</a:t>
            </a:r>
            <a:r>
              <a:rPr lang="en-US" sz="1000">
                <a:solidFill>
                  <a:schemeClr val="tx1">
                    <a:lumMod val="95000"/>
                    <a:lumOff val="5000"/>
                  </a:schemeClr>
                </a:solidFill>
                <a:ea typeface="Helvetica Neue" charset="0"/>
                <a:cs typeface="Helvetica Neue" charset="0"/>
              </a:rPr>
              <a:t> major </a:t>
            </a:r>
            <a:r>
              <a:rPr lang="en-US" sz="1000" err="1">
                <a:solidFill>
                  <a:schemeClr val="tx1">
                    <a:lumMod val="95000"/>
                    <a:lumOff val="5000"/>
                  </a:schemeClr>
                </a:solidFill>
                <a:ea typeface="Helvetica Neue" charset="0"/>
                <a:cs typeface="Helvetica Neue" charset="0"/>
              </a:rPr>
              <a:t>experiencia</a:t>
            </a:r>
            <a:r>
              <a:rPr lang="en-US" sz="1000">
                <a:solidFill>
                  <a:schemeClr val="tx1">
                    <a:lumMod val="95000"/>
                    <a:lumOff val="5000"/>
                  </a:schemeClr>
                </a:solidFill>
                <a:ea typeface="Helvetica Neue" charset="0"/>
                <a:cs typeface="Helvetica Neue" charset="0"/>
              </a:rPr>
              <a:t> de </a:t>
            </a:r>
            <a:r>
              <a:rPr lang="en-US" sz="1000" err="1">
                <a:solidFill>
                  <a:schemeClr val="tx1">
                    <a:lumMod val="95000"/>
                    <a:lumOff val="5000"/>
                  </a:schemeClr>
                </a:solidFill>
                <a:ea typeface="Helvetica Neue" charset="0"/>
                <a:cs typeface="Helvetica Neue" charset="0"/>
              </a:rPr>
              <a:t>usuario</a:t>
            </a:r>
            <a:r>
              <a:rPr lang="en-US" sz="1000">
                <a:solidFill>
                  <a:schemeClr val="tx1">
                    <a:lumMod val="95000"/>
                    <a:lumOff val="5000"/>
                  </a:schemeClr>
                </a:solidFill>
                <a:ea typeface="Helvetica Neue" charset="0"/>
                <a:cs typeface="Helvetica Neue" charset="0"/>
              </a:rPr>
              <a:t>.</a:t>
            </a:r>
            <a:endParaRPr sz="1000">
              <a:solidFill>
                <a:schemeClr val="tx1">
                  <a:lumMod val="95000"/>
                  <a:lumOff val="5000"/>
                </a:schemeClr>
              </a:solidFill>
              <a:ea typeface="Helvetica Neue" charset="0"/>
              <a:cs typeface="Helvetica Neue" charset="0"/>
            </a:endParaRPr>
          </a:p>
        </p:txBody>
      </p:sp>
      <p:sp>
        <p:nvSpPr>
          <p:cNvPr id="1325" name="Sometimes known as:…"/>
          <p:cNvSpPr/>
          <p:nvPr/>
        </p:nvSpPr>
        <p:spPr>
          <a:xfrm>
            <a:off x="120527" y="4444969"/>
            <a:ext cx="2309627" cy="553994"/>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Se conoce como:</a:t>
            </a:r>
            <a:endParaRPr sz="1000">
              <a:solidFill>
                <a:schemeClr val="tx1">
                  <a:lumMod val="95000"/>
                  <a:lumOff val="5000"/>
                </a:schemeClr>
              </a:solidFill>
              <a:ea typeface="Helvetica Neue" charset="0"/>
              <a:cs typeface="Helvetica Neue" charset="0"/>
            </a:endParaRPr>
          </a:p>
          <a:p>
            <a:pPr defTabSz="914400">
              <a:defRPr sz="900">
                <a:solidFill>
                  <a:srgbClr val="FFFFFF"/>
                </a:solidFill>
                <a:latin typeface="IBM Plex Sans"/>
                <a:ea typeface="IBM Plex Sans"/>
                <a:cs typeface="IBM Plex Sans"/>
                <a:sym typeface="IBM Plex Sans"/>
              </a:defRPr>
            </a:pPr>
            <a:r>
              <a:rPr lang="en-US" sz="1000" err="1">
                <a:solidFill>
                  <a:schemeClr val="tx1">
                    <a:lumMod val="95000"/>
                    <a:lumOff val="5000"/>
                  </a:schemeClr>
                </a:solidFill>
                <a:ea typeface="Helvetica Neue" charset="0"/>
                <a:cs typeface="Helvetica Neue" charset="0"/>
              </a:rPr>
              <a:t>Experto</a:t>
            </a:r>
            <a:r>
              <a:rPr lang="en-US" sz="1000">
                <a:solidFill>
                  <a:schemeClr val="tx1">
                    <a:lumMod val="95000"/>
                    <a:lumOff val="5000"/>
                  </a:schemeClr>
                </a:solidFill>
                <a:ea typeface="Helvetica Neue" charset="0"/>
                <a:cs typeface="Helvetica Neue" charset="0"/>
              </a:rPr>
              <a:t> de </a:t>
            </a:r>
            <a:r>
              <a:rPr lang="en-US" sz="1000" err="1">
                <a:solidFill>
                  <a:schemeClr val="tx1">
                    <a:lumMod val="95000"/>
                    <a:lumOff val="5000"/>
                  </a:schemeClr>
                </a:solidFill>
                <a:ea typeface="Helvetica Neue" charset="0"/>
                <a:cs typeface="Helvetica Neue" charset="0"/>
              </a:rPr>
              <a:t>industria</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estratega</a:t>
            </a:r>
            <a:r>
              <a:rPr lang="en-US" sz="1000">
                <a:solidFill>
                  <a:schemeClr val="tx1">
                    <a:lumMod val="95000"/>
                    <a:lumOff val="5000"/>
                  </a:schemeClr>
                </a:solidFill>
                <a:ea typeface="Helvetica Neue" charset="0"/>
                <a:cs typeface="Helvetica Neue" charset="0"/>
              </a:rPr>
              <a:t> de </a:t>
            </a:r>
            <a:r>
              <a:rPr lang="en-US" sz="1000" err="1">
                <a:solidFill>
                  <a:schemeClr val="tx1">
                    <a:lumMod val="95000"/>
                    <a:lumOff val="5000"/>
                  </a:schemeClr>
                </a:solidFill>
                <a:ea typeface="Helvetica Neue" charset="0"/>
                <a:cs typeface="Helvetica Neue" charset="0"/>
              </a:rPr>
              <a:t>contenido</a:t>
            </a:r>
            <a:r>
              <a:rPr sz="1000">
                <a:solidFill>
                  <a:schemeClr val="tx1">
                    <a:lumMod val="95000"/>
                    <a:lumOff val="5000"/>
                  </a:schemeClr>
                </a:solidFill>
                <a:ea typeface="Helvetica Neue" charset="0"/>
                <a:cs typeface="Helvetica Neue" charset="0"/>
              </a:rPr>
              <a:t>. </a:t>
            </a:r>
          </a:p>
        </p:txBody>
      </p:sp>
      <p:pic>
        <p:nvPicPr>
          <p:cNvPr id="1326" name="Ernesto_Happy.png" descr="Ernesto_Happy.png"/>
          <p:cNvPicPr>
            <a:picLocks noChangeAspect="1"/>
          </p:cNvPicPr>
          <p:nvPr/>
        </p:nvPicPr>
        <p:blipFill>
          <a:blip r:embed="rId5">
            <a:extLst/>
          </a:blip>
          <a:stretch>
            <a:fillRect/>
          </a:stretch>
        </p:blipFill>
        <p:spPr>
          <a:xfrm>
            <a:off x="2554942" y="1129574"/>
            <a:ext cx="654989" cy="678868"/>
          </a:xfrm>
          <a:prstGeom prst="rect">
            <a:avLst/>
          </a:prstGeom>
          <a:ln w="12700">
            <a:miter lim="400000"/>
          </a:ln>
        </p:spPr>
      </p:pic>
      <p:sp>
        <p:nvSpPr>
          <p:cNvPr id="1328" name="His Job:…"/>
          <p:cNvSpPr/>
          <p:nvPr/>
        </p:nvSpPr>
        <p:spPr>
          <a:xfrm>
            <a:off x="2411140" y="2218489"/>
            <a:ext cx="2127968" cy="70788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Su trabajo</a:t>
            </a:r>
            <a:r>
              <a:rPr sz="1000">
                <a:solidFill>
                  <a:schemeClr val="tx1">
                    <a:lumMod val="95000"/>
                    <a:lumOff val="5000"/>
                  </a:schemeClr>
                </a:solidFill>
                <a:ea typeface="Helvetica Neue" charset="0"/>
                <a:cs typeface="Helvetica Neue" charset="0"/>
              </a:rPr>
              <a:t>: </a:t>
            </a:r>
          </a:p>
          <a:p>
            <a:pPr defTabSz="914400">
              <a:defRPr sz="900">
                <a:solidFill>
                  <a:srgbClr val="FFFFFF"/>
                </a:solidFill>
                <a:latin typeface="IBM Plex Sans"/>
                <a:ea typeface="IBM Plex Sans"/>
                <a:cs typeface="IBM Plex Sans"/>
                <a:sym typeface="IBM Plex Sans"/>
              </a:defRPr>
            </a:pPr>
            <a:r>
              <a:rPr sz="1000">
                <a:solidFill>
                  <a:schemeClr val="tx1">
                    <a:lumMod val="95000"/>
                    <a:lumOff val="5000"/>
                  </a:schemeClr>
                </a:solidFill>
                <a:ea typeface="Helvetica Neue" charset="0"/>
                <a:cs typeface="Helvetica Neue" charset="0"/>
              </a:rPr>
              <a:t>Transform</a:t>
            </a:r>
            <a:r>
              <a:rPr lang="es-ES" sz="1000" err="1">
                <a:solidFill>
                  <a:schemeClr val="tx1">
                    <a:lumMod val="95000"/>
                    <a:lumOff val="5000"/>
                  </a:schemeClr>
                </a:solidFill>
                <a:ea typeface="Helvetica Neue" charset="0"/>
                <a:cs typeface="Helvetica Neue" charset="0"/>
              </a:rPr>
              <a:t>ar</a:t>
            </a:r>
            <a:r>
              <a:rPr lang="es-ES" sz="1000">
                <a:solidFill>
                  <a:schemeClr val="tx1">
                    <a:lumMod val="95000"/>
                    <a:lumOff val="5000"/>
                  </a:schemeClr>
                </a:solidFill>
                <a:ea typeface="Helvetica Neue" charset="0"/>
                <a:cs typeface="Helvetica Neue" charset="0"/>
              </a:rPr>
              <a:t> los datos en conocimiento para resolver problemas de negocio</a:t>
            </a:r>
            <a:endParaRPr sz="1000">
              <a:solidFill>
                <a:schemeClr val="tx1">
                  <a:lumMod val="95000"/>
                  <a:lumOff val="5000"/>
                </a:schemeClr>
              </a:solidFill>
              <a:ea typeface="Helvetica Neue" charset="0"/>
              <a:cs typeface="Helvetica Neue" charset="0"/>
            </a:endParaRPr>
          </a:p>
        </p:txBody>
      </p:sp>
      <p:sp>
        <p:nvSpPr>
          <p:cNvPr id="1329" name="What he does:…"/>
          <p:cNvSpPr/>
          <p:nvPr/>
        </p:nvSpPr>
        <p:spPr>
          <a:xfrm>
            <a:off x="2411140" y="2867457"/>
            <a:ext cx="2268877" cy="132343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Que hace</a:t>
            </a:r>
            <a:r>
              <a:rPr sz="1000">
                <a:solidFill>
                  <a:schemeClr val="tx1">
                    <a:lumMod val="95000"/>
                    <a:lumOff val="5000"/>
                  </a:schemeClr>
                </a:solidFill>
                <a:ea typeface="Helvetica Neue" charset="0"/>
                <a:cs typeface="Helvetica Neue" charset="0"/>
              </a:rPr>
              <a:t>:</a:t>
            </a:r>
            <a:endParaRPr lang="en-US" sz="1000">
              <a:solidFill>
                <a:schemeClr val="tx1">
                  <a:lumMod val="95000"/>
                  <a:lumOff val="5000"/>
                </a:schemeClr>
              </a:solidFill>
              <a:ea typeface="Helvetica Neue" charset="0"/>
              <a:cs typeface="Helvetica Neue" charset="0"/>
            </a:endParaRPr>
          </a:p>
          <a:p>
            <a:pPr marL="60325" indent="-60325">
              <a:buFont typeface="Arial" charset="0"/>
              <a:buChar char="•"/>
            </a:pPr>
            <a:r>
              <a:rPr lang="en-US" sz="1000" err="1"/>
              <a:t>Corre</a:t>
            </a:r>
            <a:r>
              <a:rPr lang="en-US" sz="1000"/>
              <a:t> </a:t>
            </a:r>
            <a:r>
              <a:rPr lang="en-US" sz="1000" err="1"/>
              <a:t>experimentos</a:t>
            </a:r>
            <a:r>
              <a:rPr lang="en-US" sz="1000"/>
              <a:t> para </a:t>
            </a:r>
            <a:r>
              <a:rPr lang="en-US" sz="1000" err="1"/>
              <a:t>crear</a:t>
            </a:r>
            <a:r>
              <a:rPr lang="en-US" sz="1000"/>
              <a:t> </a:t>
            </a:r>
            <a:r>
              <a:rPr lang="en-US" sz="1000" err="1"/>
              <a:t>modelos</a:t>
            </a:r>
            <a:r>
              <a:rPr lang="en-US" sz="1000"/>
              <a:t> </a:t>
            </a:r>
            <a:r>
              <a:rPr lang="en-US" sz="1000" err="1"/>
              <a:t>personalizados</a:t>
            </a:r>
            <a:r>
              <a:rPr lang="en-US" sz="1000"/>
              <a:t> para </a:t>
            </a:r>
            <a:r>
              <a:rPr lang="en-US" sz="1000" err="1"/>
              <a:t>su</a:t>
            </a:r>
            <a:r>
              <a:rPr lang="en-US" sz="1000"/>
              <a:t> </a:t>
            </a:r>
            <a:r>
              <a:rPr lang="en-US" sz="1000" err="1"/>
              <a:t>empresa</a:t>
            </a:r>
            <a:r>
              <a:rPr lang="en-US" sz="1000"/>
              <a:t>.</a:t>
            </a:r>
          </a:p>
          <a:p>
            <a:pPr marL="120650" indent="-120650">
              <a:buFont typeface="Arial" charset="0"/>
              <a:buChar char="•"/>
            </a:pPr>
            <a:endParaRPr lang="en-US" sz="1000"/>
          </a:p>
          <a:p>
            <a:pPr marL="60325" indent="-60325">
              <a:buFont typeface="Arial" charset="0"/>
              <a:buChar char="•"/>
            </a:pPr>
            <a:r>
              <a:rPr lang="en-US" sz="1000" err="1"/>
              <a:t>Usa</a:t>
            </a:r>
            <a:r>
              <a:rPr lang="en-US" sz="1000"/>
              <a:t> </a:t>
            </a:r>
            <a:r>
              <a:rPr lang="en-US" sz="1000" err="1"/>
              <a:t>tecnicas</a:t>
            </a:r>
            <a:r>
              <a:rPr lang="en-US" sz="1000"/>
              <a:t> de ML o DL y </a:t>
            </a:r>
            <a:r>
              <a:rPr lang="en-US" sz="1000" err="1"/>
              <a:t>trabaja</a:t>
            </a:r>
            <a:r>
              <a:rPr lang="en-US" sz="1000"/>
              <a:t> con Tanya para </a:t>
            </a:r>
            <a:r>
              <a:rPr lang="en-US" sz="1000" err="1"/>
              <a:t>validar</a:t>
            </a:r>
            <a:r>
              <a:rPr lang="en-US" sz="1000"/>
              <a:t> el </a:t>
            </a:r>
            <a:r>
              <a:rPr lang="en-US" sz="1000" err="1"/>
              <a:t>éxito</a:t>
            </a:r>
            <a:r>
              <a:rPr lang="en-US" sz="1000"/>
              <a:t> de </a:t>
            </a:r>
            <a:r>
              <a:rPr lang="en-US" sz="1000" err="1"/>
              <a:t>estos</a:t>
            </a:r>
            <a:r>
              <a:rPr lang="en-US" sz="1000"/>
              <a:t> </a:t>
            </a:r>
            <a:r>
              <a:rPr lang="en-US" sz="1000" err="1"/>
              <a:t>modelos</a:t>
            </a:r>
            <a:endParaRPr lang="en-US" sz="1000"/>
          </a:p>
        </p:txBody>
      </p:sp>
      <p:sp>
        <p:nvSpPr>
          <p:cNvPr id="21" name="Rectangle"/>
          <p:cNvSpPr/>
          <p:nvPr/>
        </p:nvSpPr>
        <p:spPr>
          <a:xfrm>
            <a:off x="0" y="0"/>
            <a:ext cx="9143999" cy="1039115"/>
          </a:xfrm>
          <a:prstGeom prst="rect">
            <a:avLst/>
          </a:prstGeom>
          <a:solidFill>
            <a:schemeClr val="accent2">
              <a:lumMod val="75000"/>
            </a:schemeClr>
          </a:solidFill>
          <a:ln w="3175">
            <a:miter lim="400000"/>
          </a:ln>
        </p:spPr>
        <p:txBody>
          <a:bodyPr lIns="182880" tIns="182880" rIns="19050" bIns="19050" anchor="t" anchorCtr="0"/>
          <a:lstStyle/>
          <a:p>
            <a:r>
              <a:rPr lang="en-US" sz="2000" b="1">
                <a:solidFill>
                  <a:schemeClr val="bg2"/>
                </a:solidFill>
                <a:latin typeface="+mj-lt"/>
                <a:ea typeface="Helvetica Neue" charset="0"/>
                <a:cs typeface="Helvetica Neue" charset="0"/>
              </a:rPr>
              <a:t>Watson Studio</a:t>
            </a:r>
          </a:p>
          <a:p>
            <a:r>
              <a:rPr lang="en-US" sz="2000" err="1">
                <a:solidFill>
                  <a:schemeClr val="bg2"/>
                </a:solidFill>
                <a:latin typeface="+mj-lt"/>
                <a:ea typeface="Helvetica Neue Light" charset="0"/>
                <a:cs typeface="Helvetica Neue Light" charset="0"/>
              </a:rPr>
              <a:t>Construído</a:t>
            </a:r>
            <a:r>
              <a:rPr lang="en-US" sz="2000">
                <a:solidFill>
                  <a:schemeClr val="bg2"/>
                </a:solidFill>
                <a:latin typeface="+mj-lt"/>
                <a:ea typeface="Helvetica Neue Light" charset="0"/>
                <a:cs typeface="Helvetica Neue Light" charset="0"/>
              </a:rPr>
              <a:t> para </a:t>
            </a:r>
            <a:r>
              <a:rPr lang="en-US" sz="2000" err="1">
                <a:solidFill>
                  <a:schemeClr val="bg2"/>
                </a:solidFill>
                <a:latin typeface="+mj-lt"/>
                <a:ea typeface="Helvetica Neue Light" charset="0"/>
                <a:cs typeface="Helvetica Neue Light" charset="0"/>
              </a:rPr>
              <a:t>equipos</a:t>
            </a:r>
            <a:r>
              <a:rPr lang="mr-IN" sz="2000">
                <a:solidFill>
                  <a:schemeClr val="bg2"/>
                </a:solidFill>
                <a:latin typeface="+mj-lt"/>
                <a:ea typeface="Helvetica Neue Light" charset="0"/>
                <a:cs typeface="Helvetica Neue Light" charset="0"/>
              </a:rPr>
              <a:t>–</a:t>
            </a:r>
            <a:r>
              <a:rPr lang="en-US" sz="2000">
                <a:solidFill>
                  <a:schemeClr val="bg2"/>
                </a:solidFill>
                <a:latin typeface="+mj-lt"/>
                <a:ea typeface="Helvetica Neue Light" charset="0"/>
                <a:cs typeface="Helvetica Neue Light" charset="0"/>
              </a:rPr>
              <a:t> </a:t>
            </a:r>
            <a:r>
              <a:rPr lang="en-US" sz="2000" err="1">
                <a:solidFill>
                  <a:schemeClr val="bg2"/>
                </a:solidFill>
                <a:latin typeface="+mj-lt"/>
                <a:ea typeface="Helvetica Neue Light" charset="0"/>
                <a:cs typeface="Helvetica Neue Light" charset="0"/>
              </a:rPr>
              <a:t>Mejorando</a:t>
            </a:r>
            <a:r>
              <a:rPr lang="en-US" sz="2000">
                <a:solidFill>
                  <a:schemeClr val="bg2"/>
                </a:solidFill>
                <a:latin typeface="+mj-lt"/>
                <a:ea typeface="Helvetica Neue Light" charset="0"/>
                <a:cs typeface="Helvetica Neue Light" charset="0"/>
              </a:rPr>
              <a:t> la </a:t>
            </a:r>
            <a:r>
              <a:rPr lang="en-US" sz="2000" err="1">
                <a:solidFill>
                  <a:schemeClr val="bg2"/>
                </a:solidFill>
                <a:latin typeface="+mj-lt"/>
                <a:ea typeface="Helvetica Neue Light" charset="0"/>
                <a:cs typeface="Helvetica Neue Light" charset="0"/>
              </a:rPr>
              <a:t>colaboración</a:t>
            </a:r>
            <a:r>
              <a:rPr lang="en-US" sz="2000">
                <a:solidFill>
                  <a:schemeClr val="bg2"/>
                </a:solidFill>
                <a:latin typeface="+mj-lt"/>
                <a:ea typeface="Helvetica Neue Light" charset="0"/>
                <a:cs typeface="Helvetica Neue Light" charset="0"/>
              </a:rPr>
              <a:t> y </a:t>
            </a:r>
            <a:r>
              <a:rPr lang="en-US" sz="2000" err="1">
                <a:solidFill>
                  <a:schemeClr val="bg2"/>
                </a:solidFill>
                <a:latin typeface="+mj-lt"/>
                <a:ea typeface="Helvetica Neue Light" charset="0"/>
                <a:cs typeface="Helvetica Neue Light" charset="0"/>
              </a:rPr>
              <a:t>productividad</a:t>
            </a:r>
            <a:endParaRPr lang="en-US" sz="2000">
              <a:solidFill>
                <a:schemeClr val="bg2"/>
              </a:solidFill>
              <a:latin typeface="+mj-lt"/>
              <a:ea typeface="Helvetica Neue Light" charset="0"/>
              <a:cs typeface="Helvetica Neue Light" charset="0"/>
            </a:endParaRPr>
          </a:p>
        </p:txBody>
      </p:sp>
      <p:cxnSp>
        <p:nvCxnSpPr>
          <p:cNvPr id="3" name="Straight Connector 2"/>
          <p:cNvCxnSpPr/>
          <p:nvPr/>
        </p:nvCxnSpPr>
        <p:spPr>
          <a:xfrm>
            <a:off x="2267362" y="1038507"/>
            <a:ext cx="13986" cy="4104994"/>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991634" y="1046142"/>
            <a:ext cx="0" cy="4104994"/>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635589" y="1038507"/>
            <a:ext cx="13986" cy="4104994"/>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29" name="Sometimes known as:…"/>
          <p:cNvSpPr/>
          <p:nvPr/>
        </p:nvSpPr>
        <p:spPr>
          <a:xfrm>
            <a:off x="2411140" y="4394729"/>
            <a:ext cx="2309627" cy="553994"/>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Se conoce como</a:t>
            </a:r>
            <a:r>
              <a:rPr sz="1000">
                <a:solidFill>
                  <a:schemeClr val="tx1">
                    <a:lumMod val="95000"/>
                    <a:lumOff val="5000"/>
                  </a:schemeClr>
                </a:solidFill>
                <a:ea typeface="Helvetica Neue" charset="0"/>
                <a:cs typeface="Helvetica Neue" charset="0"/>
              </a:rPr>
              <a:t>:</a:t>
            </a:r>
          </a:p>
          <a:p>
            <a:pPr defTabSz="914400">
              <a:defRPr sz="900">
                <a:solidFill>
                  <a:srgbClr val="FFFFFF"/>
                </a:solidFill>
                <a:latin typeface="IBM Plex Sans"/>
                <a:ea typeface="IBM Plex Sans"/>
                <a:cs typeface="IBM Plex Sans"/>
                <a:sym typeface="IBM Plex Sans"/>
              </a:defRPr>
            </a:pPr>
            <a:r>
              <a:rPr lang="en-US" sz="1000" err="1">
                <a:solidFill>
                  <a:schemeClr val="tx1">
                    <a:lumMod val="95000"/>
                    <a:lumOff val="5000"/>
                  </a:schemeClr>
                </a:solidFill>
                <a:ea typeface="Helvetica Neue" charset="0"/>
                <a:cs typeface="Helvetica Neue" charset="0"/>
              </a:rPr>
              <a:t>Ingeniero</a:t>
            </a:r>
            <a:r>
              <a:rPr lang="en-US" sz="1000">
                <a:solidFill>
                  <a:schemeClr val="tx1">
                    <a:lumMod val="95000"/>
                    <a:lumOff val="5000"/>
                  </a:schemeClr>
                </a:solidFill>
                <a:ea typeface="Helvetica Neue" charset="0"/>
                <a:cs typeface="Helvetica Neue" charset="0"/>
              </a:rPr>
              <a:t> de ML/DL, </a:t>
            </a:r>
            <a:r>
              <a:rPr lang="en-US" sz="1000" err="1">
                <a:solidFill>
                  <a:schemeClr val="tx1">
                    <a:lumMod val="95000"/>
                    <a:lumOff val="5000"/>
                  </a:schemeClr>
                </a:solidFill>
                <a:ea typeface="Helvetica Neue" charset="0"/>
                <a:cs typeface="Helvetica Neue" charset="0"/>
              </a:rPr>
              <a:t>Modelador</a:t>
            </a:r>
            <a:r>
              <a:rPr lang="en-US" sz="1000">
                <a:solidFill>
                  <a:schemeClr val="tx1">
                    <a:lumMod val="95000"/>
                    <a:lumOff val="5000"/>
                  </a:schemeClr>
                </a:solidFill>
                <a:ea typeface="Helvetica Neue" charset="0"/>
                <a:cs typeface="Helvetica Neue" charset="0"/>
              </a:rPr>
              <a:t>, Data Miner</a:t>
            </a:r>
            <a:endParaRPr sz="1000">
              <a:solidFill>
                <a:schemeClr val="tx1">
                  <a:lumMod val="95000"/>
                  <a:lumOff val="5000"/>
                </a:schemeClr>
              </a:solidFill>
              <a:ea typeface="Helvetica Neue" charset="0"/>
              <a:cs typeface="Helvetica Neue" charset="0"/>
            </a:endParaRPr>
          </a:p>
        </p:txBody>
      </p:sp>
      <p:sp>
        <p:nvSpPr>
          <p:cNvPr id="51" name="Tanya…"/>
          <p:cNvSpPr/>
          <p:nvPr/>
        </p:nvSpPr>
        <p:spPr>
          <a:xfrm>
            <a:off x="4923922" y="1886503"/>
            <a:ext cx="1659359" cy="3539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57200">
              <a:defRPr sz="1000" b="1">
                <a:solidFill>
                  <a:srgbClr val="FFFFFF"/>
                </a:solidFill>
                <a:latin typeface="IBM Plex Sans"/>
                <a:ea typeface="IBM Plex Sans"/>
                <a:cs typeface="IBM Plex Sans"/>
                <a:sym typeface="IBM Plex Sans"/>
              </a:defRPr>
            </a:pPr>
            <a:r>
              <a:rPr lang="en-US" sz="1200">
                <a:solidFill>
                  <a:schemeClr val="accent2"/>
                </a:solidFill>
                <a:ea typeface="Helvetica Neue" charset="0"/>
                <a:cs typeface="Helvetica Neue" charset="0"/>
              </a:rPr>
              <a:t>Ed</a:t>
            </a:r>
            <a:endParaRPr sz="1200">
              <a:solidFill>
                <a:schemeClr val="accent2"/>
              </a:solidFill>
              <a:ea typeface="Helvetica Neue" charset="0"/>
              <a:cs typeface="Helvetica Neue" charset="0"/>
            </a:endParaRPr>
          </a:p>
          <a:p>
            <a:pPr defTabSz="457200">
              <a:defRPr sz="900">
                <a:solidFill>
                  <a:srgbClr val="FFFFFF"/>
                </a:solidFill>
                <a:latin typeface="IBM Plex Sans Medium"/>
                <a:ea typeface="IBM Plex Sans Medium"/>
                <a:cs typeface="IBM Plex Sans Medium"/>
                <a:sym typeface="IBM Plex Sans Medium"/>
              </a:defRPr>
            </a:pPr>
            <a:r>
              <a:rPr lang="en-US" sz="1100" err="1">
                <a:solidFill>
                  <a:schemeClr val="accent2"/>
                </a:solidFill>
                <a:ea typeface="Helvetica Neue Thin" charset="0"/>
                <a:cs typeface="Helvetica Neue Thin" charset="0"/>
              </a:rPr>
              <a:t>Ingeniero</a:t>
            </a:r>
            <a:r>
              <a:rPr lang="en-US" sz="1100">
                <a:solidFill>
                  <a:schemeClr val="accent2"/>
                </a:solidFill>
                <a:ea typeface="Helvetica Neue Thin" charset="0"/>
                <a:cs typeface="Helvetica Neue Thin" charset="0"/>
              </a:rPr>
              <a:t> de </a:t>
            </a:r>
            <a:r>
              <a:rPr lang="en-US" sz="1100" err="1">
                <a:solidFill>
                  <a:schemeClr val="accent2"/>
                </a:solidFill>
                <a:ea typeface="Helvetica Neue Thin" charset="0"/>
                <a:cs typeface="Helvetica Neue Thin" charset="0"/>
              </a:rPr>
              <a:t>datos</a:t>
            </a:r>
            <a:endParaRPr sz="1100">
              <a:solidFill>
                <a:schemeClr val="accent2"/>
              </a:solidFill>
              <a:ea typeface="Helvetica Neue Thin" charset="0"/>
              <a:cs typeface="Helvetica Neue Thin" charset="0"/>
            </a:endParaRPr>
          </a:p>
        </p:txBody>
      </p:sp>
      <p:sp>
        <p:nvSpPr>
          <p:cNvPr id="52" name="Her Job:…"/>
          <p:cNvSpPr/>
          <p:nvPr/>
        </p:nvSpPr>
        <p:spPr>
          <a:xfrm>
            <a:off x="4789997" y="2218489"/>
            <a:ext cx="2141001" cy="70788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Su </a:t>
            </a:r>
            <a:r>
              <a:rPr lang="en-US" sz="1000" err="1">
                <a:solidFill>
                  <a:schemeClr val="tx1">
                    <a:lumMod val="95000"/>
                    <a:lumOff val="5000"/>
                  </a:schemeClr>
                </a:solidFill>
                <a:ea typeface="Helvetica Neue" charset="0"/>
                <a:cs typeface="Helvetica Neue" charset="0"/>
              </a:rPr>
              <a:t>trabajo</a:t>
            </a:r>
            <a:r>
              <a:rPr sz="1000">
                <a:solidFill>
                  <a:schemeClr val="tx1">
                    <a:lumMod val="95000"/>
                    <a:lumOff val="5000"/>
                  </a:schemeClr>
                </a:solidFill>
                <a:ea typeface="Helvetica Neue" charset="0"/>
                <a:cs typeface="Helvetica Neue" charset="0"/>
              </a:rPr>
              <a:t>: </a:t>
            </a:r>
          </a:p>
          <a:p>
            <a:pPr defTabSz="914400">
              <a:defRPr sz="900">
                <a:solidFill>
                  <a:srgbClr val="FFFFFF"/>
                </a:solidFill>
                <a:latin typeface="IBM Plex Sans"/>
                <a:ea typeface="IBM Plex Sans"/>
                <a:cs typeface="IBM Plex Sans"/>
                <a:sym typeface="IBM Plex Sans"/>
              </a:defRPr>
            </a:pPr>
            <a:r>
              <a:rPr lang="en-US" sz="1000" err="1">
                <a:solidFill>
                  <a:schemeClr val="tx2">
                    <a:lumMod val="10000"/>
                  </a:schemeClr>
                </a:solidFill>
                <a:ea typeface="Helvetica Neue" charset="0"/>
                <a:cs typeface="Helvetica Neue" charset="0"/>
                <a:sym typeface="IBM Plex Sans"/>
              </a:rPr>
              <a:t>Arquitecta</a:t>
            </a:r>
            <a:r>
              <a:rPr lang="en-US" sz="1000">
                <a:solidFill>
                  <a:schemeClr val="tx2">
                    <a:lumMod val="10000"/>
                  </a:schemeClr>
                </a:solidFill>
                <a:ea typeface="Helvetica Neue" charset="0"/>
                <a:cs typeface="Helvetica Neue" charset="0"/>
                <a:sym typeface="IBM Plex Sans"/>
              </a:rPr>
              <a:t> </a:t>
            </a:r>
            <a:r>
              <a:rPr lang="en-US" sz="1000" err="1">
                <a:solidFill>
                  <a:schemeClr val="tx2">
                    <a:lumMod val="10000"/>
                  </a:schemeClr>
                </a:solidFill>
                <a:ea typeface="Helvetica Neue" charset="0"/>
                <a:cs typeface="Helvetica Neue" charset="0"/>
                <a:sym typeface="IBM Plex Sans"/>
              </a:rPr>
              <a:t>como</a:t>
            </a:r>
            <a:r>
              <a:rPr lang="en-US" sz="1000">
                <a:solidFill>
                  <a:schemeClr val="tx2">
                    <a:lumMod val="10000"/>
                  </a:schemeClr>
                </a:solidFill>
                <a:ea typeface="Helvetica Neue" charset="0"/>
                <a:cs typeface="Helvetica Neue" charset="0"/>
                <a:sym typeface="IBM Plex Sans"/>
              </a:rPr>
              <a:t> la data </a:t>
            </a:r>
            <a:r>
              <a:rPr lang="en-US" sz="1000" err="1">
                <a:solidFill>
                  <a:schemeClr val="tx2">
                    <a:lumMod val="10000"/>
                  </a:schemeClr>
                </a:solidFill>
                <a:ea typeface="Helvetica Neue" charset="0"/>
                <a:cs typeface="Helvetica Neue" charset="0"/>
                <a:sym typeface="IBM Plex Sans"/>
              </a:rPr>
              <a:t>es</a:t>
            </a:r>
            <a:r>
              <a:rPr lang="en-US" sz="1000">
                <a:solidFill>
                  <a:schemeClr val="tx2">
                    <a:lumMod val="10000"/>
                  </a:schemeClr>
                </a:solidFill>
                <a:ea typeface="Helvetica Neue" charset="0"/>
                <a:cs typeface="Helvetica Neue" charset="0"/>
                <a:sym typeface="IBM Plex Sans"/>
              </a:rPr>
              <a:t> </a:t>
            </a:r>
            <a:r>
              <a:rPr lang="en-US" sz="1000" err="1">
                <a:solidFill>
                  <a:schemeClr val="tx2">
                    <a:lumMod val="10000"/>
                  </a:schemeClr>
                </a:solidFill>
                <a:ea typeface="Helvetica Neue" charset="0"/>
                <a:cs typeface="Helvetica Neue" charset="0"/>
                <a:sym typeface="IBM Plex Sans"/>
              </a:rPr>
              <a:t>organizada</a:t>
            </a:r>
            <a:r>
              <a:rPr lang="en-US" sz="1000">
                <a:solidFill>
                  <a:schemeClr val="tx2">
                    <a:lumMod val="10000"/>
                  </a:schemeClr>
                </a:solidFill>
                <a:ea typeface="Helvetica Neue" charset="0"/>
                <a:cs typeface="Helvetica Neue" charset="0"/>
                <a:sym typeface="IBM Plex Sans"/>
              </a:rPr>
              <a:t> y </a:t>
            </a:r>
            <a:r>
              <a:rPr lang="en-US" sz="1000" err="1">
                <a:solidFill>
                  <a:schemeClr val="tx2">
                    <a:lumMod val="10000"/>
                  </a:schemeClr>
                </a:solidFill>
                <a:ea typeface="Helvetica Neue" charset="0"/>
                <a:cs typeface="Helvetica Neue" charset="0"/>
                <a:sym typeface="IBM Plex Sans"/>
              </a:rPr>
              <a:t>asegura</a:t>
            </a:r>
            <a:r>
              <a:rPr lang="en-US" sz="1000">
                <a:solidFill>
                  <a:schemeClr val="tx2">
                    <a:lumMod val="10000"/>
                  </a:schemeClr>
                </a:solidFill>
                <a:ea typeface="Helvetica Neue" charset="0"/>
                <a:cs typeface="Helvetica Neue" charset="0"/>
                <a:sym typeface="IBM Plex Sans"/>
              </a:rPr>
              <a:t> </a:t>
            </a:r>
            <a:r>
              <a:rPr lang="en-US" sz="1000" err="1">
                <a:solidFill>
                  <a:schemeClr val="tx2">
                    <a:lumMod val="10000"/>
                  </a:schemeClr>
                </a:solidFill>
                <a:ea typeface="Helvetica Neue" charset="0"/>
                <a:cs typeface="Helvetica Neue" charset="0"/>
                <a:sym typeface="IBM Plex Sans"/>
              </a:rPr>
              <a:t>su</a:t>
            </a:r>
            <a:r>
              <a:rPr lang="en-US" sz="1000">
                <a:solidFill>
                  <a:schemeClr val="tx2">
                    <a:lumMod val="10000"/>
                  </a:schemeClr>
                </a:solidFill>
                <a:ea typeface="Helvetica Neue" charset="0"/>
                <a:cs typeface="Helvetica Neue" charset="0"/>
                <a:sym typeface="IBM Plex Sans"/>
              </a:rPr>
              <a:t> </a:t>
            </a:r>
            <a:r>
              <a:rPr lang="en-US" sz="1000" err="1">
                <a:solidFill>
                  <a:schemeClr val="tx2">
                    <a:lumMod val="10000"/>
                  </a:schemeClr>
                </a:solidFill>
                <a:ea typeface="Helvetica Neue" charset="0"/>
                <a:cs typeface="Helvetica Neue" charset="0"/>
                <a:sym typeface="IBM Plex Sans"/>
              </a:rPr>
              <a:t>operatividad</a:t>
            </a:r>
            <a:endParaRPr sz="1000">
              <a:solidFill>
                <a:schemeClr val="tx1">
                  <a:lumMod val="95000"/>
                  <a:lumOff val="5000"/>
                </a:schemeClr>
              </a:solidFill>
              <a:ea typeface="Helvetica Neue" charset="0"/>
              <a:cs typeface="Helvetica Neue" charset="0"/>
            </a:endParaRPr>
          </a:p>
        </p:txBody>
      </p:sp>
      <p:sp>
        <p:nvSpPr>
          <p:cNvPr id="53" name="What she does:…"/>
          <p:cNvSpPr/>
          <p:nvPr/>
        </p:nvSpPr>
        <p:spPr>
          <a:xfrm>
            <a:off x="4701021" y="2867457"/>
            <a:ext cx="2253521" cy="132343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Que hace</a:t>
            </a:r>
            <a:r>
              <a:rPr sz="1000">
                <a:solidFill>
                  <a:schemeClr val="tx1">
                    <a:lumMod val="95000"/>
                    <a:lumOff val="5000"/>
                  </a:schemeClr>
                </a:solidFill>
                <a:ea typeface="Helvetica Neue" charset="0"/>
                <a:cs typeface="Helvetica Neue" charset="0"/>
              </a:rPr>
              <a:t>: </a:t>
            </a: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err="1">
                <a:solidFill>
                  <a:schemeClr val="tx1">
                    <a:lumMod val="95000"/>
                    <a:lumOff val="5000"/>
                  </a:schemeClr>
                </a:solidFill>
                <a:ea typeface="Helvetica Neue" charset="0"/>
                <a:cs typeface="Helvetica Neue" charset="0"/>
              </a:rPr>
              <a:t>Construye</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infraestructura</a:t>
            </a:r>
            <a:r>
              <a:rPr lang="en-US" sz="1000">
                <a:solidFill>
                  <a:schemeClr val="tx1">
                    <a:lumMod val="95000"/>
                    <a:lumOff val="5000"/>
                  </a:schemeClr>
                </a:solidFill>
                <a:ea typeface="Helvetica Neue" charset="0"/>
                <a:cs typeface="Helvetica Neue" charset="0"/>
              </a:rPr>
              <a:t> de </a:t>
            </a:r>
            <a:r>
              <a:rPr lang="en-US" sz="1000" err="1">
                <a:solidFill>
                  <a:schemeClr val="tx1">
                    <a:lumMod val="95000"/>
                    <a:lumOff val="5000"/>
                  </a:schemeClr>
                </a:solidFill>
                <a:ea typeface="Helvetica Neue" charset="0"/>
                <a:cs typeface="Helvetica Neue" charset="0"/>
              </a:rPr>
              <a:t>datos</a:t>
            </a:r>
            <a:r>
              <a:rPr lang="en-US" sz="1000">
                <a:solidFill>
                  <a:schemeClr val="tx1">
                    <a:lumMod val="95000"/>
                    <a:lumOff val="5000"/>
                  </a:schemeClr>
                </a:solidFill>
                <a:ea typeface="Helvetica Neue" charset="0"/>
                <a:cs typeface="Helvetica Neue" charset="0"/>
              </a:rPr>
              <a:t> con pipelines de ETL. </a:t>
            </a:r>
            <a:r>
              <a:rPr lang="en-US" sz="1000" err="1">
                <a:solidFill>
                  <a:schemeClr val="tx1">
                    <a:lumMod val="95000"/>
                    <a:lumOff val="5000"/>
                  </a:schemeClr>
                </a:solidFill>
                <a:ea typeface="Helvetica Neue" charset="0"/>
                <a:cs typeface="Helvetica Neue" charset="0"/>
              </a:rPr>
              <a:t>Trabaja</a:t>
            </a:r>
            <a:r>
              <a:rPr lang="en-US" sz="1000">
                <a:solidFill>
                  <a:schemeClr val="tx1">
                    <a:lumMod val="95000"/>
                    <a:lumOff val="5000"/>
                  </a:schemeClr>
                </a:solidFill>
                <a:ea typeface="Helvetica Neue" charset="0"/>
                <a:cs typeface="Helvetica Neue" charset="0"/>
              </a:rPr>
              <a:t> con Spark, Hadoop y HDFS.</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err="1">
                <a:solidFill>
                  <a:schemeClr val="tx1">
                    <a:lumMod val="95000"/>
                    <a:lumOff val="5000"/>
                  </a:schemeClr>
                </a:solidFill>
                <a:ea typeface="Helvetica Neue" charset="0"/>
                <a:cs typeface="Helvetica Neue" charset="0"/>
              </a:rPr>
              <a:t>Trabaja</a:t>
            </a:r>
            <a:r>
              <a:rPr lang="en-US" sz="1000">
                <a:solidFill>
                  <a:schemeClr val="tx1">
                    <a:lumMod val="95000"/>
                    <a:lumOff val="5000"/>
                  </a:schemeClr>
                </a:solidFill>
                <a:ea typeface="Helvetica Neue" charset="0"/>
                <a:cs typeface="Helvetica Neue" charset="0"/>
              </a:rPr>
              <a:t> con </a:t>
            </a:r>
            <a:r>
              <a:rPr lang="en-US" sz="1000" err="1">
                <a:solidFill>
                  <a:schemeClr val="tx1">
                    <a:lumMod val="95000"/>
                    <a:lumOff val="5000"/>
                  </a:schemeClr>
                </a:solidFill>
                <a:ea typeface="Helvetica Neue" charset="0"/>
                <a:cs typeface="Helvetica Neue" charset="0"/>
              </a:rPr>
              <a:t>los</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científicos</a:t>
            </a:r>
            <a:r>
              <a:rPr lang="en-US" sz="1000">
                <a:solidFill>
                  <a:schemeClr val="tx1">
                    <a:lumMod val="95000"/>
                    <a:lumOff val="5000"/>
                  </a:schemeClr>
                </a:solidFill>
                <a:ea typeface="Helvetica Neue" charset="0"/>
                <a:cs typeface="Helvetica Neue" charset="0"/>
              </a:rPr>
              <a:t> de </a:t>
            </a:r>
            <a:r>
              <a:rPr lang="en-US" sz="1000" err="1">
                <a:solidFill>
                  <a:schemeClr val="tx1">
                    <a:lumMod val="95000"/>
                    <a:lumOff val="5000"/>
                  </a:schemeClr>
                </a:solidFill>
                <a:ea typeface="Helvetica Neue" charset="0"/>
                <a:cs typeface="Helvetica Neue" charset="0"/>
              </a:rPr>
              <a:t>datos</a:t>
            </a:r>
            <a:r>
              <a:rPr lang="en-US" sz="1000">
                <a:solidFill>
                  <a:schemeClr val="tx1">
                    <a:lumMod val="95000"/>
                    <a:lumOff val="5000"/>
                  </a:schemeClr>
                </a:solidFill>
                <a:ea typeface="Helvetica Neue" charset="0"/>
                <a:cs typeface="Helvetica Neue" charset="0"/>
              </a:rPr>
              <a:t> para transformer </a:t>
            </a:r>
            <a:r>
              <a:rPr lang="en-US" sz="1000" err="1">
                <a:solidFill>
                  <a:schemeClr val="tx1">
                    <a:lumMod val="95000"/>
                    <a:lumOff val="5000"/>
                  </a:schemeClr>
                </a:solidFill>
                <a:ea typeface="Helvetica Neue" charset="0"/>
                <a:cs typeface="Helvetica Neue" charset="0"/>
              </a:rPr>
              <a:t>los</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modelos</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investigativos</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en</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productivos</a:t>
            </a:r>
            <a:r>
              <a:rPr lang="en-US" sz="1000">
                <a:solidFill>
                  <a:schemeClr val="tx1">
                    <a:lumMod val="95000"/>
                    <a:lumOff val="5000"/>
                  </a:schemeClr>
                </a:solidFill>
                <a:ea typeface="Helvetica Neue" charset="0"/>
                <a:cs typeface="Helvetica Neue" charset="0"/>
              </a:rPr>
              <a:t>.</a:t>
            </a:r>
            <a:endParaRPr sz="1000">
              <a:solidFill>
                <a:schemeClr val="tx1">
                  <a:lumMod val="95000"/>
                  <a:lumOff val="5000"/>
                </a:schemeClr>
              </a:solidFill>
              <a:ea typeface="Helvetica Neue" charset="0"/>
              <a:cs typeface="Helvetica Neue" charset="0"/>
            </a:endParaRPr>
          </a:p>
        </p:txBody>
      </p:sp>
      <p:sp>
        <p:nvSpPr>
          <p:cNvPr id="54" name="Sometimes known as:…"/>
          <p:cNvSpPr/>
          <p:nvPr/>
        </p:nvSpPr>
        <p:spPr>
          <a:xfrm>
            <a:off x="4830399" y="4394729"/>
            <a:ext cx="2309627" cy="553994"/>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sz="1000">
                <a:solidFill>
                  <a:schemeClr val="tx1">
                    <a:lumMod val="95000"/>
                    <a:lumOff val="5000"/>
                  </a:schemeClr>
                </a:solidFill>
                <a:ea typeface="Helvetica Neue" charset="0"/>
                <a:cs typeface="Helvetica Neue" charset="0"/>
              </a:rPr>
              <a:t>S</a:t>
            </a:r>
            <a:r>
              <a:rPr lang="es-ES" sz="1000">
                <a:solidFill>
                  <a:schemeClr val="tx1">
                    <a:lumMod val="95000"/>
                    <a:lumOff val="5000"/>
                  </a:schemeClr>
                </a:solidFill>
                <a:ea typeface="Helvetica Neue" charset="0"/>
                <a:cs typeface="Helvetica Neue" charset="0"/>
              </a:rPr>
              <a:t>e conoce como</a:t>
            </a:r>
            <a:r>
              <a:rPr sz="1000">
                <a:solidFill>
                  <a:schemeClr val="tx1">
                    <a:lumMod val="95000"/>
                    <a:lumOff val="5000"/>
                  </a:schemeClr>
                </a:solidFill>
                <a:ea typeface="Helvetica Neue" charset="0"/>
                <a:cs typeface="Helvetica Neue" charset="0"/>
              </a:rPr>
              <a:t>:</a:t>
            </a:r>
          </a:p>
          <a:p>
            <a:pPr defTabSz="914400">
              <a:defRPr sz="900">
                <a:solidFill>
                  <a:srgbClr val="FFFFFF"/>
                </a:solidFill>
                <a:latin typeface="IBM Plex Sans"/>
                <a:ea typeface="IBM Plex Sans"/>
                <a:cs typeface="IBM Plex Sans"/>
                <a:sym typeface="IBM Plex Sans"/>
              </a:defRPr>
            </a:pPr>
            <a:r>
              <a:rPr lang="en-US" sz="1000" err="1">
                <a:solidFill>
                  <a:schemeClr val="tx1">
                    <a:lumMod val="95000"/>
                    <a:lumOff val="5000"/>
                  </a:schemeClr>
                </a:solidFill>
                <a:ea typeface="Helvetica Neue" charset="0"/>
                <a:cs typeface="Helvetica Neue" charset="0"/>
              </a:rPr>
              <a:t>Ingeniero</a:t>
            </a:r>
            <a:r>
              <a:rPr lang="en-US" sz="1000">
                <a:solidFill>
                  <a:schemeClr val="tx1">
                    <a:lumMod val="95000"/>
                    <a:lumOff val="5000"/>
                  </a:schemeClr>
                </a:solidFill>
                <a:ea typeface="Helvetica Neue" charset="0"/>
                <a:cs typeface="Helvetica Neue" charset="0"/>
              </a:rPr>
              <a:t> de </a:t>
            </a:r>
            <a:r>
              <a:rPr lang="en-US" sz="1000" err="1">
                <a:solidFill>
                  <a:schemeClr val="tx1">
                    <a:lumMod val="95000"/>
                    <a:lumOff val="5000"/>
                  </a:schemeClr>
                </a:solidFill>
                <a:ea typeface="Helvetica Neue" charset="0"/>
                <a:cs typeface="Helvetica Neue" charset="0"/>
              </a:rPr>
              <a:t>infraestructura</a:t>
            </a:r>
            <a:r>
              <a:rPr lang="en-US" sz="1000">
                <a:solidFill>
                  <a:schemeClr val="tx1">
                    <a:lumMod val="95000"/>
                    <a:lumOff val="5000"/>
                  </a:schemeClr>
                </a:solidFill>
                <a:ea typeface="Helvetica Neue" charset="0"/>
                <a:cs typeface="Helvetica Neue" charset="0"/>
              </a:rPr>
              <a:t> de </a:t>
            </a:r>
          </a:p>
          <a:p>
            <a:pPr defTabSz="914400">
              <a:defRPr sz="900">
                <a:solidFill>
                  <a:srgbClr val="FFFFFF"/>
                </a:solidFill>
                <a:latin typeface="IBM Plex Sans"/>
                <a:ea typeface="IBM Plex Sans"/>
                <a:cs typeface="IBM Plex Sans"/>
                <a:sym typeface="IBM Plex Sans"/>
              </a:defRPr>
            </a:pPr>
            <a:r>
              <a:rPr lang="en-US" sz="1000" err="1">
                <a:solidFill>
                  <a:schemeClr val="tx1">
                    <a:lumMod val="95000"/>
                    <a:lumOff val="5000"/>
                  </a:schemeClr>
                </a:solidFill>
                <a:ea typeface="Helvetica Neue" charset="0"/>
                <a:cs typeface="Helvetica Neue" charset="0"/>
              </a:rPr>
              <a:t>datos</a:t>
            </a:r>
            <a:endParaRPr sz="1000">
              <a:solidFill>
                <a:schemeClr val="tx1">
                  <a:lumMod val="95000"/>
                  <a:lumOff val="5000"/>
                </a:schemeClr>
              </a:solidFill>
              <a:ea typeface="Helvetica Neue" charset="0"/>
              <a:cs typeface="Helvetica Neue" charset="0"/>
            </a:endParaRPr>
          </a:p>
        </p:txBody>
      </p:sp>
      <p:pic>
        <p:nvPicPr>
          <p:cNvPr id="55" name="Picture 54"/>
          <p:cNvPicPr>
            <a:picLocks noChangeAspect="1"/>
          </p:cNvPicPr>
          <p:nvPr/>
        </p:nvPicPr>
        <p:blipFill>
          <a:blip r:embed="rId6"/>
          <a:stretch>
            <a:fillRect/>
          </a:stretch>
        </p:blipFill>
        <p:spPr>
          <a:xfrm>
            <a:off x="4933603" y="1109528"/>
            <a:ext cx="673100" cy="635000"/>
          </a:xfrm>
          <a:prstGeom prst="rect">
            <a:avLst/>
          </a:prstGeom>
        </p:spPr>
      </p:pic>
      <p:sp>
        <p:nvSpPr>
          <p:cNvPr id="30" name="Tanya…"/>
          <p:cNvSpPr/>
          <p:nvPr/>
        </p:nvSpPr>
        <p:spPr>
          <a:xfrm>
            <a:off x="2522302" y="1886502"/>
            <a:ext cx="1659359" cy="3539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57200">
              <a:defRPr sz="1000" b="1">
                <a:solidFill>
                  <a:srgbClr val="FFFFFF"/>
                </a:solidFill>
                <a:latin typeface="IBM Plex Sans"/>
                <a:ea typeface="IBM Plex Sans"/>
                <a:cs typeface="IBM Plex Sans"/>
                <a:sym typeface="IBM Plex Sans"/>
              </a:defRPr>
            </a:pPr>
            <a:r>
              <a:rPr lang="en-US" sz="1200">
                <a:solidFill>
                  <a:schemeClr val="accent2"/>
                </a:solidFill>
                <a:ea typeface="Helvetica Neue" charset="0"/>
                <a:cs typeface="Helvetica Neue" charset="0"/>
              </a:rPr>
              <a:t>Mike</a:t>
            </a:r>
            <a:endParaRPr sz="1200">
              <a:solidFill>
                <a:schemeClr val="accent2"/>
              </a:solidFill>
              <a:ea typeface="Helvetica Neue" charset="0"/>
              <a:cs typeface="Helvetica Neue" charset="0"/>
            </a:endParaRPr>
          </a:p>
          <a:p>
            <a:pPr defTabSz="457200">
              <a:defRPr sz="900">
                <a:solidFill>
                  <a:srgbClr val="FFFFFF"/>
                </a:solidFill>
                <a:latin typeface="IBM Plex Sans Medium"/>
                <a:ea typeface="IBM Plex Sans Medium"/>
                <a:cs typeface="IBM Plex Sans Medium"/>
                <a:sym typeface="IBM Plex Sans Medium"/>
              </a:defRPr>
            </a:pPr>
            <a:r>
              <a:rPr lang="en-US" sz="1100" err="1">
                <a:solidFill>
                  <a:schemeClr val="accent2"/>
                </a:solidFill>
                <a:ea typeface="Helvetica Neue Thin" charset="0"/>
                <a:cs typeface="Helvetica Neue Thin" charset="0"/>
              </a:rPr>
              <a:t>Cientifico</a:t>
            </a:r>
            <a:r>
              <a:rPr lang="en-US" sz="1100">
                <a:solidFill>
                  <a:schemeClr val="accent2"/>
                </a:solidFill>
                <a:ea typeface="Helvetica Neue Thin" charset="0"/>
                <a:cs typeface="Helvetica Neue Thin" charset="0"/>
              </a:rPr>
              <a:t> de </a:t>
            </a:r>
            <a:r>
              <a:rPr lang="en-US" sz="1100" err="1">
                <a:solidFill>
                  <a:schemeClr val="accent2"/>
                </a:solidFill>
                <a:ea typeface="Helvetica Neue Thin" charset="0"/>
                <a:cs typeface="Helvetica Neue Thin" charset="0"/>
              </a:rPr>
              <a:t>datos</a:t>
            </a:r>
            <a:endParaRPr sz="1100">
              <a:solidFill>
                <a:schemeClr val="accent2"/>
              </a:solidFill>
              <a:ea typeface="Helvetica Neue Thin" charset="0"/>
              <a:cs typeface="Helvetica Neue Thin" charset="0"/>
            </a:endParaRPr>
          </a:p>
        </p:txBody>
      </p:sp>
      <p:sp>
        <p:nvSpPr>
          <p:cNvPr id="31" name="Tanya…"/>
          <p:cNvSpPr/>
          <p:nvPr/>
        </p:nvSpPr>
        <p:spPr>
          <a:xfrm>
            <a:off x="7205272" y="1881490"/>
            <a:ext cx="1659359" cy="3539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57200">
              <a:defRPr sz="1000" b="1">
                <a:solidFill>
                  <a:srgbClr val="FFFFFF"/>
                </a:solidFill>
                <a:latin typeface="IBM Plex Sans"/>
                <a:ea typeface="IBM Plex Sans"/>
                <a:cs typeface="IBM Plex Sans"/>
                <a:sym typeface="IBM Plex Sans"/>
              </a:defRPr>
            </a:pPr>
            <a:r>
              <a:rPr lang="en-US" sz="1200">
                <a:solidFill>
                  <a:schemeClr val="accent2"/>
                </a:solidFill>
                <a:ea typeface="Helvetica Neue" charset="0"/>
                <a:cs typeface="Helvetica Neue" charset="0"/>
              </a:rPr>
              <a:t>Deb</a:t>
            </a:r>
            <a:endParaRPr sz="1200">
              <a:solidFill>
                <a:schemeClr val="accent2"/>
              </a:solidFill>
              <a:ea typeface="Helvetica Neue" charset="0"/>
              <a:cs typeface="Helvetica Neue" charset="0"/>
            </a:endParaRPr>
          </a:p>
          <a:p>
            <a:pPr defTabSz="457200">
              <a:defRPr sz="900">
                <a:solidFill>
                  <a:srgbClr val="FFFFFF"/>
                </a:solidFill>
                <a:latin typeface="IBM Plex Sans Medium"/>
                <a:ea typeface="IBM Plex Sans Medium"/>
                <a:cs typeface="IBM Plex Sans Medium"/>
                <a:sym typeface="IBM Plex Sans Medium"/>
              </a:defRPr>
            </a:pPr>
            <a:r>
              <a:rPr lang="en-US" sz="1100">
                <a:solidFill>
                  <a:schemeClr val="accent2"/>
                </a:solidFill>
                <a:ea typeface="Helvetica Neue Thin" charset="0"/>
                <a:cs typeface="Helvetica Neue Thin" charset="0"/>
              </a:rPr>
              <a:t>El </a:t>
            </a:r>
            <a:r>
              <a:rPr lang="en-US" sz="1100" err="1">
                <a:solidFill>
                  <a:schemeClr val="accent2"/>
                </a:solidFill>
                <a:ea typeface="Helvetica Neue Thin" charset="0"/>
                <a:cs typeface="Helvetica Neue Thin" charset="0"/>
              </a:rPr>
              <a:t>desarrollador</a:t>
            </a:r>
            <a:endParaRPr sz="1100">
              <a:solidFill>
                <a:schemeClr val="accent2"/>
              </a:solidFill>
              <a:ea typeface="Helvetica Neue Thin" charset="0"/>
              <a:cs typeface="Helvetica Neue Thin" charset="0"/>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10</a:t>
            </a:fld>
            <a:endParaRPr lang="uk-UA"/>
          </a:p>
        </p:txBody>
      </p:sp>
    </p:spTree>
    <p:extLst>
      <p:ext uri="{BB962C8B-B14F-4D97-AF65-F5344CB8AC3E}">
        <p14:creationId xmlns:p14="http://schemas.microsoft.com/office/powerpoint/2010/main" val="188316841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p:cNvSpPr/>
          <p:nvPr/>
        </p:nvSpPr>
        <p:spPr>
          <a:xfrm>
            <a:off x="0" y="0"/>
            <a:ext cx="9143999" cy="1039115"/>
          </a:xfrm>
          <a:prstGeom prst="rect">
            <a:avLst/>
          </a:prstGeom>
          <a:solidFill>
            <a:schemeClr val="accent2">
              <a:lumMod val="75000"/>
            </a:schemeClr>
          </a:solidFill>
          <a:ln w="3175">
            <a:miter lim="400000"/>
          </a:ln>
        </p:spPr>
        <p:txBody>
          <a:bodyPr lIns="182880" tIns="182880" rIns="19050" bIns="19050" anchor="t" anchorCtr="0"/>
          <a:lstStyle/>
          <a:p>
            <a:r>
              <a:rPr lang="en-US" sz="2000" b="1">
                <a:solidFill>
                  <a:schemeClr val="bg2"/>
                </a:solidFill>
                <a:latin typeface="+mj-lt"/>
                <a:ea typeface="Helvetica Neue" charset="0"/>
                <a:cs typeface="Helvetica Neue" charset="0"/>
              </a:rPr>
              <a:t>Watson Studio</a:t>
            </a:r>
          </a:p>
          <a:p>
            <a:r>
              <a:rPr lang="en-US" sz="2000" err="1">
                <a:solidFill>
                  <a:schemeClr val="bg2"/>
                </a:solidFill>
                <a:latin typeface="+mj-lt"/>
                <a:ea typeface="Helvetica Neue" charset="0"/>
                <a:cs typeface="Helvetica Neue" charset="0"/>
              </a:rPr>
              <a:t>Soportando</a:t>
            </a:r>
            <a:r>
              <a:rPr lang="en-US" sz="2000">
                <a:solidFill>
                  <a:schemeClr val="bg2"/>
                </a:solidFill>
                <a:latin typeface="+mj-lt"/>
                <a:ea typeface="Helvetica Neue" charset="0"/>
                <a:cs typeface="Helvetica Neue" charset="0"/>
              </a:rPr>
              <a:t> un </a:t>
            </a:r>
            <a:r>
              <a:rPr lang="en-US" sz="2000" err="1">
                <a:solidFill>
                  <a:schemeClr val="bg2"/>
                </a:solidFill>
                <a:latin typeface="+mj-lt"/>
                <a:ea typeface="Helvetica Neue" charset="0"/>
                <a:cs typeface="Helvetica Neue" charset="0"/>
              </a:rPr>
              <a:t>flujo</a:t>
            </a:r>
            <a:r>
              <a:rPr lang="en-US" sz="2000">
                <a:solidFill>
                  <a:schemeClr val="bg2"/>
                </a:solidFill>
                <a:latin typeface="+mj-lt"/>
                <a:ea typeface="Helvetica Neue" charset="0"/>
                <a:cs typeface="Helvetica Neue" charset="0"/>
              </a:rPr>
              <a:t> de AI de principio a fin</a:t>
            </a:r>
          </a:p>
        </p:txBody>
      </p:sp>
      <p:grpSp>
        <p:nvGrpSpPr>
          <p:cNvPr id="2" name="Group 1"/>
          <p:cNvGrpSpPr/>
          <p:nvPr/>
        </p:nvGrpSpPr>
        <p:grpSpPr>
          <a:xfrm>
            <a:off x="130801" y="1138173"/>
            <a:ext cx="8700491" cy="1000087"/>
            <a:chOff x="130801" y="1138173"/>
            <a:chExt cx="8700491" cy="1000087"/>
          </a:xfrm>
        </p:grpSpPr>
        <p:sp>
          <p:nvSpPr>
            <p:cNvPr id="22" name="Chevron"/>
            <p:cNvSpPr/>
            <p:nvPr/>
          </p:nvSpPr>
          <p:spPr>
            <a:xfrm>
              <a:off x="2931872" y="1138173"/>
              <a:ext cx="1604489" cy="1000087"/>
            </a:xfrm>
            <a:prstGeom prst="chevron">
              <a:avLst>
                <a:gd name="adj" fmla="val 16143"/>
              </a:avLst>
            </a:prstGeom>
            <a:solidFill>
              <a:srgbClr val="7A81FF"/>
            </a:solidFill>
            <a:ln w="12700" cap="flat">
              <a:noFill/>
              <a:miter lim="400000"/>
            </a:ln>
            <a:effectLst/>
          </p:spPr>
          <p:txBody>
            <a:bodyPr wrap="square" lIns="91440" tIns="0" rIns="0" bIns="0" numCol="1" anchor="ctr">
              <a:noAutofit/>
            </a:bodyPr>
            <a:lstStyle/>
            <a:p>
              <a:pPr indent="9525">
                <a:lnSpc>
                  <a:spcPct val="90000"/>
                </a:lnSpc>
                <a:defRPr sz="800">
                  <a:solidFill>
                    <a:srgbClr val="FFFFFF"/>
                  </a:solidFill>
                  <a:latin typeface="IBM Plex Sans"/>
                  <a:ea typeface="IBM Plex Sans"/>
                  <a:cs typeface="IBM Plex Sans"/>
                  <a:sym typeface="IBM Plex Sans"/>
                </a:defRPr>
              </a:pPr>
              <a:r>
                <a:rPr lang="en-US" sz="1050" err="1">
                  <a:solidFill>
                    <a:schemeClr val="bg2"/>
                  </a:solidFill>
                  <a:latin typeface="IBM Plex Sans" panose="020B0503050203000203" pitchFamily="34" charset="77"/>
                  <a:ea typeface="Helvetica Neue Medium" charset="0"/>
                  <a:cs typeface="Helvetica Neue Medium" charset="0"/>
                </a:rPr>
                <a:t>Preparar</a:t>
              </a:r>
              <a:r>
                <a:rPr lang="en-US" sz="1050">
                  <a:solidFill>
                    <a:schemeClr val="bg2"/>
                  </a:solidFill>
                  <a:latin typeface="IBM Plex Sans" panose="020B0503050203000203" pitchFamily="34" charset="77"/>
                  <a:ea typeface="Helvetica Neue Medium" charset="0"/>
                  <a:cs typeface="Helvetica Neue Medium" charset="0"/>
                </a:rPr>
                <a:t> </a:t>
              </a:r>
              <a:r>
                <a:rPr lang="en-US" sz="1050" err="1">
                  <a:solidFill>
                    <a:schemeClr val="bg2"/>
                  </a:solidFill>
                  <a:latin typeface="IBM Plex Sans" panose="020B0503050203000203" pitchFamily="34" charset="77"/>
                  <a:ea typeface="Helvetica Neue Medium" charset="0"/>
                  <a:cs typeface="Helvetica Neue Medium" charset="0"/>
                </a:rPr>
                <a:t>los</a:t>
              </a:r>
              <a:r>
                <a:rPr lang="en-US" sz="1050">
                  <a:solidFill>
                    <a:schemeClr val="bg2"/>
                  </a:solidFill>
                  <a:latin typeface="IBM Plex Sans" panose="020B0503050203000203" pitchFamily="34" charset="77"/>
                  <a:ea typeface="Helvetica Neue Medium" charset="0"/>
                  <a:cs typeface="Helvetica Neue Medium" charset="0"/>
                </a:rPr>
                <a:t> </a:t>
              </a:r>
              <a:r>
                <a:rPr lang="en-US" sz="1050" err="1">
                  <a:solidFill>
                    <a:schemeClr val="bg2"/>
                  </a:solidFill>
                  <a:latin typeface="IBM Plex Sans" panose="020B0503050203000203" pitchFamily="34" charset="77"/>
                  <a:ea typeface="Helvetica Neue Medium" charset="0"/>
                  <a:cs typeface="Helvetica Neue Medium" charset="0"/>
                </a:rPr>
                <a:t>datos</a:t>
              </a:r>
              <a:r>
                <a:rPr lang="en-US" sz="1050">
                  <a:solidFill>
                    <a:schemeClr val="bg2"/>
                  </a:solidFill>
                  <a:latin typeface="IBM Plex Sans" panose="020B0503050203000203" pitchFamily="34" charset="77"/>
                  <a:ea typeface="Helvetica Neue Medium" charset="0"/>
                  <a:cs typeface="Helvetica Neue Medium" charset="0"/>
                </a:rPr>
                <a:t> para </a:t>
              </a:r>
              <a:r>
                <a:rPr lang="en-US" sz="1050" err="1">
                  <a:solidFill>
                    <a:schemeClr val="bg2"/>
                  </a:solidFill>
                  <a:latin typeface="IBM Plex Sans" panose="020B0503050203000203" pitchFamily="34" charset="77"/>
                  <a:ea typeface="Helvetica Neue Medium" charset="0"/>
                  <a:cs typeface="Helvetica Neue Medium" charset="0"/>
                </a:rPr>
                <a:t>análisis</a:t>
              </a:r>
              <a:endParaRPr lang="en-US" sz="1050">
                <a:solidFill>
                  <a:schemeClr val="bg2"/>
                </a:solidFill>
                <a:latin typeface="IBM Plex Sans" panose="020B0503050203000203" pitchFamily="34" charset="77"/>
                <a:ea typeface="Helvetica Neue Medium" charset="0"/>
                <a:cs typeface="Helvetica Neue Medium" charset="0"/>
              </a:endParaRPr>
            </a:p>
          </p:txBody>
        </p:sp>
        <p:sp>
          <p:nvSpPr>
            <p:cNvPr id="23" name="Chevron"/>
            <p:cNvSpPr/>
            <p:nvPr/>
          </p:nvSpPr>
          <p:spPr>
            <a:xfrm>
              <a:off x="4364660" y="1138173"/>
              <a:ext cx="1604488" cy="1000087"/>
            </a:xfrm>
            <a:prstGeom prst="chevron">
              <a:avLst>
                <a:gd name="adj" fmla="val 16143"/>
              </a:avLst>
            </a:prstGeom>
            <a:solidFill>
              <a:srgbClr val="0096FF"/>
            </a:solidFill>
            <a:ln w="12700" cap="flat">
              <a:noFill/>
              <a:miter lim="400000"/>
            </a:ln>
            <a:effectLst/>
          </p:spPr>
          <p:txBody>
            <a:bodyPr wrap="square" lIns="91440" tIns="0" rIns="0" bIns="0" numCol="1" anchor="ctr">
              <a:noAutofit/>
            </a:bodyPr>
            <a:lstStyle/>
            <a:p>
              <a:pPr indent="9525">
                <a:lnSpc>
                  <a:spcPct val="90000"/>
                </a:lnSpc>
                <a:defRPr sz="800">
                  <a:solidFill>
                    <a:srgbClr val="FFFFFF"/>
                  </a:solidFill>
                  <a:latin typeface="IBM Plex Sans"/>
                  <a:ea typeface="IBM Plex Sans"/>
                  <a:cs typeface="IBM Plex Sans"/>
                  <a:sym typeface="IBM Plex Sans"/>
                </a:defRPr>
              </a:pPr>
              <a:r>
                <a:rPr lang="en-US" sz="1050" err="1">
                  <a:solidFill>
                    <a:schemeClr val="bg2"/>
                  </a:solidFill>
                  <a:latin typeface="IBM Plex Sans" panose="020B0503050203000203" pitchFamily="34" charset="77"/>
                  <a:ea typeface="Helvetica Neue Medium" charset="0"/>
                  <a:cs typeface="Helvetica Neue Medium" charset="0"/>
                </a:rPr>
                <a:t>Construir</a:t>
              </a:r>
              <a:r>
                <a:rPr lang="en-US" sz="1050">
                  <a:solidFill>
                    <a:schemeClr val="bg2"/>
                  </a:solidFill>
                  <a:latin typeface="IBM Plex Sans" panose="020B0503050203000203" pitchFamily="34" charset="77"/>
                  <a:ea typeface="Helvetica Neue Medium" charset="0"/>
                  <a:cs typeface="Helvetica Neue Medium" charset="0"/>
                </a:rPr>
                <a:t> y </a:t>
              </a:r>
              <a:r>
                <a:rPr lang="en-US" sz="1050" err="1">
                  <a:solidFill>
                    <a:schemeClr val="bg2"/>
                  </a:solidFill>
                  <a:latin typeface="IBM Plex Sans" panose="020B0503050203000203" pitchFamily="34" charset="77"/>
                  <a:ea typeface="Helvetica Neue Medium" charset="0"/>
                  <a:cs typeface="Helvetica Neue Medium" charset="0"/>
                </a:rPr>
                <a:t>entrera</a:t>
              </a:r>
              <a:r>
                <a:rPr lang="en-US" sz="1050">
                  <a:solidFill>
                    <a:schemeClr val="bg2"/>
                  </a:solidFill>
                  <a:latin typeface="IBM Plex Sans" panose="020B0503050203000203" pitchFamily="34" charset="77"/>
                  <a:ea typeface="Helvetica Neue Medium" charset="0"/>
                  <a:cs typeface="Helvetica Neue Medium" charset="0"/>
                </a:rPr>
                <a:t> </a:t>
              </a:r>
              <a:r>
                <a:rPr lang="en-US" sz="1050" err="1">
                  <a:solidFill>
                    <a:schemeClr val="bg2"/>
                  </a:solidFill>
                  <a:latin typeface="IBM Plex Sans" panose="020B0503050203000203" pitchFamily="34" charset="77"/>
                  <a:ea typeface="Helvetica Neue Medium" charset="0"/>
                  <a:cs typeface="Helvetica Neue Medium" charset="0"/>
                </a:rPr>
                <a:t>proyectos</a:t>
              </a:r>
              <a:r>
                <a:rPr lang="en-US" sz="1050">
                  <a:solidFill>
                    <a:schemeClr val="bg2"/>
                  </a:solidFill>
                  <a:latin typeface="IBM Plex Sans" panose="020B0503050203000203" pitchFamily="34" charset="77"/>
                  <a:ea typeface="Helvetica Neue Medium" charset="0"/>
                  <a:cs typeface="Helvetica Neue Medium" charset="0"/>
                </a:rPr>
                <a:t> de ML/DL</a:t>
              </a:r>
            </a:p>
          </p:txBody>
        </p:sp>
        <p:sp>
          <p:nvSpPr>
            <p:cNvPr id="26" name="Chevron"/>
            <p:cNvSpPr/>
            <p:nvPr/>
          </p:nvSpPr>
          <p:spPr>
            <a:xfrm>
              <a:off x="5796621" y="1138173"/>
              <a:ext cx="1604489" cy="1000087"/>
            </a:xfrm>
            <a:prstGeom prst="chevron">
              <a:avLst>
                <a:gd name="adj" fmla="val 16143"/>
              </a:avLst>
            </a:prstGeom>
            <a:solidFill>
              <a:schemeClr val="bg2">
                <a:lumMod val="65000"/>
              </a:schemeClr>
            </a:solidFill>
            <a:ln w="12700" cap="flat">
              <a:noFill/>
              <a:miter lim="400000"/>
            </a:ln>
            <a:effectLst/>
          </p:spPr>
          <p:txBody>
            <a:bodyPr wrap="square" lIns="91440" tIns="0" rIns="0" bIns="0" numCol="1" anchor="ctr">
              <a:noAutofit/>
            </a:bodyPr>
            <a:lstStyle/>
            <a:p>
              <a:pPr indent="9525">
                <a:lnSpc>
                  <a:spcPct val="90000"/>
                </a:lnSpc>
                <a:defRPr sz="800">
                  <a:solidFill>
                    <a:srgbClr val="FFFFFF"/>
                  </a:solidFill>
                  <a:latin typeface="IBM Plex Sans"/>
                  <a:ea typeface="IBM Plex Sans"/>
                  <a:cs typeface="IBM Plex Sans"/>
                  <a:sym typeface="IBM Plex Sans"/>
                </a:defRPr>
              </a:pPr>
              <a:r>
                <a:rPr lang="en-US" sz="1050" err="1">
                  <a:latin typeface="IBM Plex Sans" panose="020B0503050203000203" pitchFamily="34" charset="77"/>
                  <a:ea typeface="Helvetica Neue Medium" charset="0"/>
                  <a:cs typeface="Helvetica Neue Medium" charset="0"/>
                </a:rPr>
                <a:t>Desplegar</a:t>
              </a:r>
              <a:r>
                <a:rPr lang="en-US" sz="1050">
                  <a:latin typeface="IBM Plex Sans" panose="020B0503050203000203" pitchFamily="34" charset="77"/>
                  <a:ea typeface="Helvetica Neue Medium" charset="0"/>
                  <a:cs typeface="Helvetica Neue Medium" charset="0"/>
                </a:rPr>
                <a:t> </a:t>
              </a:r>
              <a:r>
                <a:rPr lang="en-US" sz="1050" err="1">
                  <a:latin typeface="IBM Plex Sans" panose="020B0503050203000203" pitchFamily="34" charset="77"/>
                  <a:ea typeface="Helvetica Neue Medium" charset="0"/>
                  <a:cs typeface="Helvetica Neue Medium" charset="0"/>
                </a:rPr>
                <a:t>modelos</a:t>
              </a:r>
              <a:endParaRPr lang="en-US" sz="1050">
                <a:latin typeface="IBM Plex Sans" panose="020B0503050203000203" pitchFamily="34" charset="77"/>
                <a:ea typeface="Helvetica Neue Medium" charset="0"/>
                <a:cs typeface="Helvetica Neue Medium" charset="0"/>
              </a:endParaRPr>
            </a:p>
          </p:txBody>
        </p:sp>
        <p:sp>
          <p:nvSpPr>
            <p:cNvPr id="29" name="Chevron"/>
            <p:cNvSpPr/>
            <p:nvPr/>
          </p:nvSpPr>
          <p:spPr>
            <a:xfrm>
              <a:off x="7237291" y="1138173"/>
              <a:ext cx="1594001" cy="1000087"/>
            </a:xfrm>
            <a:prstGeom prst="chevron">
              <a:avLst>
                <a:gd name="adj" fmla="val 16143"/>
              </a:avLst>
            </a:prstGeom>
            <a:solidFill>
              <a:schemeClr val="tx1"/>
            </a:solidFill>
            <a:ln w="12700" cap="flat">
              <a:noFill/>
              <a:miter lim="400000"/>
            </a:ln>
            <a:effectLst/>
          </p:spPr>
          <p:txBody>
            <a:bodyPr wrap="square" lIns="91440" tIns="0" rIns="0" bIns="0" numCol="1" anchor="ctr">
              <a:noAutofit/>
            </a:bodyPr>
            <a:lstStyle/>
            <a:p>
              <a:pPr indent="9525">
                <a:lnSpc>
                  <a:spcPct val="90000"/>
                </a:lnSpc>
                <a:defRPr sz="800">
                  <a:solidFill>
                    <a:srgbClr val="FFFFFF"/>
                  </a:solidFill>
                  <a:latin typeface="IBM Plex Sans"/>
                  <a:ea typeface="IBM Plex Sans"/>
                  <a:cs typeface="IBM Plex Sans"/>
                  <a:sym typeface="IBM Plex Sans"/>
                </a:defRPr>
              </a:pPr>
              <a:r>
                <a:rPr lang="en-US" sz="1050" err="1">
                  <a:latin typeface="IBM Plex Sans" panose="020B0503050203000203" pitchFamily="34" charset="77"/>
                  <a:ea typeface="Helvetica Neue Medium" charset="0"/>
                  <a:cs typeface="Helvetica Neue Medium" charset="0"/>
                </a:rPr>
                <a:t>Monitorear</a:t>
              </a:r>
              <a:r>
                <a:rPr lang="en-US" sz="1050">
                  <a:latin typeface="IBM Plex Sans" panose="020B0503050203000203" pitchFamily="34" charset="77"/>
                  <a:ea typeface="Helvetica Neue Medium" charset="0"/>
                  <a:cs typeface="Helvetica Neue Medium" charset="0"/>
                </a:rPr>
                <a:t>, </a:t>
              </a:r>
              <a:r>
                <a:rPr lang="en-US" sz="1050" err="1">
                  <a:latin typeface="IBM Plex Sans" panose="020B0503050203000203" pitchFamily="34" charset="77"/>
                  <a:ea typeface="Helvetica Neue Medium" charset="0"/>
                  <a:cs typeface="Helvetica Neue Medium" charset="0"/>
                </a:rPr>
                <a:t>analizar</a:t>
              </a:r>
              <a:r>
                <a:rPr lang="en-US" sz="1050">
                  <a:latin typeface="IBM Plex Sans" panose="020B0503050203000203" pitchFamily="34" charset="77"/>
                  <a:ea typeface="Helvetica Neue Medium" charset="0"/>
                  <a:cs typeface="Helvetica Neue Medium" charset="0"/>
                </a:rPr>
                <a:t> y </a:t>
              </a:r>
              <a:r>
                <a:rPr lang="en-US" sz="1050" err="1">
                  <a:latin typeface="IBM Plex Sans" panose="020B0503050203000203" pitchFamily="34" charset="77"/>
                  <a:ea typeface="Helvetica Neue Medium" charset="0"/>
                  <a:cs typeface="Helvetica Neue Medium" charset="0"/>
                </a:rPr>
                <a:t>admninistrar</a:t>
              </a:r>
              <a:endParaRPr lang="en-US" sz="1050">
                <a:latin typeface="IBM Plex Sans" panose="020B0503050203000203" pitchFamily="34" charset="77"/>
                <a:ea typeface="Helvetica Neue Medium" charset="0"/>
                <a:cs typeface="Helvetica Neue Medium" charset="0"/>
              </a:endParaRPr>
            </a:p>
          </p:txBody>
        </p:sp>
        <p:sp>
          <p:nvSpPr>
            <p:cNvPr id="34" name="Chevron"/>
            <p:cNvSpPr/>
            <p:nvPr/>
          </p:nvSpPr>
          <p:spPr>
            <a:xfrm>
              <a:off x="1507430" y="1138173"/>
              <a:ext cx="1594001" cy="1000087"/>
            </a:xfrm>
            <a:prstGeom prst="chevron">
              <a:avLst>
                <a:gd name="adj" fmla="val 16143"/>
              </a:avLst>
            </a:prstGeom>
            <a:solidFill>
              <a:srgbClr val="0432FF"/>
            </a:solidFill>
            <a:ln w="12700" cap="flat">
              <a:noFill/>
              <a:miter lim="400000"/>
            </a:ln>
            <a:effectLst/>
          </p:spPr>
          <p:txBody>
            <a:bodyPr wrap="square" lIns="91440" tIns="0" rIns="0" bIns="0" numCol="1" anchor="ctr">
              <a:noAutofit/>
            </a:bodyPr>
            <a:lstStyle/>
            <a:p>
              <a:pPr indent="9525">
                <a:lnSpc>
                  <a:spcPct val="90000"/>
                </a:lnSpc>
                <a:defRPr sz="800">
                  <a:solidFill>
                    <a:srgbClr val="FFFFFF"/>
                  </a:solidFill>
                  <a:latin typeface="IBM Plex Sans"/>
                  <a:ea typeface="IBM Plex Sans"/>
                  <a:cs typeface="IBM Plex Sans"/>
                  <a:sym typeface="IBM Plex Sans"/>
                </a:defRPr>
              </a:pPr>
              <a:r>
                <a:rPr lang="en-US" sz="1050" err="1">
                  <a:solidFill>
                    <a:schemeClr val="bg2"/>
                  </a:solidFill>
                  <a:latin typeface="IBM Plex Sans" panose="020B0503050203000203" pitchFamily="34" charset="77"/>
                  <a:ea typeface="Helvetica Neue Medium" charset="0"/>
                  <a:cs typeface="Helvetica Neue Medium" charset="0"/>
                </a:rPr>
                <a:t>Buscar</a:t>
              </a:r>
              <a:r>
                <a:rPr lang="en-US" sz="1050">
                  <a:solidFill>
                    <a:schemeClr val="bg2"/>
                  </a:solidFill>
                  <a:latin typeface="IBM Plex Sans" panose="020B0503050203000203" pitchFamily="34" charset="77"/>
                  <a:ea typeface="Helvetica Neue Medium" charset="0"/>
                  <a:cs typeface="Helvetica Neue Medium" charset="0"/>
                </a:rPr>
                <a:t> y </a:t>
              </a:r>
              <a:r>
                <a:rPr lang="en-US" sz="1050" err="1">
                  <a:solidFill>
                    <a:schemeClr val="bg2"/>
                  </a:solidFill>
                  <a:latin typeface="IBM Plex Sans" panose="020B0503050203000203" pitchFamily="34" charset="77"/>
                  <a:ea typeface="Helvetica Neue Medium" charset="0"/>
                  <a:cs typeface="Helvetica Neue Medium" charset="0"/>
                </a:rPr>
                <a:t>contrar</a:t>
              </a:r>
              <a:r>
                <a:rPr lang="en-US" sz="1050">
                  <a:solidFill>
                    <a:schemeClr val="bg2"/>
                  </a:solidFill>
                  <a:latin typeface="IBM Plex Sans" panose="020B0503050203000203" pitchFamily="34" charset="77"/>
                  <a:ea typeface="Helvetica Neue Medium" charset="0"/>
                  <a:cs typeface="Helvetica Neue Medium" charset="0"/>
                </a:rPr>
                <a:t> </a:t>
              </a:r>
              <a:r>
                <a:rPr lang="en-US" sz="1050" err="1">
                  <a:solidFill>
                    <a:schemeClr val="bg2"/>
                  </a:solidFill>
                  <a:latin typeface="IBM Plex Sans" panose="020B0503050203000203" pitchFamily="34" charset="77"/>
                  <a:ea typeface="Helvetica Neue Medium" charset="0"/>
                  <a:cs typeface="Helvetica Neue Medium" charset="0"/>
                </a:rPr>
                <a:t>datos</a:t>
              </a:r>
              <a:r>
                <a:rPr lang="en-US" sz="1050">
                  <a:solidFill>
                    <a:schemeClr val="bg2"/>
                  </a:solidFill>
                  <a:latin typeface="IBM Plex Sans" panose="020B0503050203000203" pitchFamily="34" charset="77"/>
                  <a:ea typeface="Helvetica Neue Medium" charset="0"/>
                  <a:cs typeface="Helvetica Neue Medium" charset="0"/>
                </a:rPr>
                <a:t> </a:t>
              </a:r>
              <a:r>
                <a:rPr lang="en-US" sz="1050" err="1">
                  <a:solidFill>
                    <a:schemeClr val="bg2"/>
                  </a:solidFill>
                  <a:latin typeface="IBM Plex Sans" panose="020B0503050203000203" pitchFamily="34" charset="77"/>
                  <a:ea typeface="Helvetica Neue Medium" charset="0"/>
                  <a:cs typeface="Helvetica Neue Medium" charset="0"/>
                </a:rPr>
                <a:t>relevantes</a:t>
              </a:r>
              <a:endParaRPr lang="en-US" sz="1050">
                <a:solidFill>
                  <a:schemeClr val="bg2"/>
                </a:solidFill>
                <a:latin typeface="IBM Plex Sans" panose="020B0503050203000203" pitchFamily="34" charset="77"/>
                <a:ea typeface="Helvetica Neue Medium" charset="0"/>
                <a:cs typeface="Helvetica Neue Medium" charset="0"/>
              </a:endParaRPr>
            </a:p>
          </p:txBody>
        </p:sp>
        <p:sp>
          <p:nvSpPr>
            <p:cNvPr id="35" name="Shape"/>
            <p:cNvSpPr/>
            <p:nvPr/>
          </p:nvSpPr>
          <p:spPr>
            <a:xfrm>
              <a:off x="130801" y="1138173"/>
              <a:ext cx="1583515" cy="9996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398" y="0"/>
                  </a:lnTo>
                  <a:lnTo>
                    <a:pt x="21600" y="10800"/>
                  </a:lnTo>
                  <a:lnTo>
                    <a:pt x="19398" y="21600"/>
                  </a:lnTo>
                  <a:lnTo>
                    <a:pt x="0" y="21600"/>
                  </a:lnTo>
                  <a:close/>
                </a:path>
              </a:pathLst>
            </a:custGeom>
            <a:solidFill>
              <a:srgbClr val="011893"/>
            </a:solidFill>
            <a:ln w="12700" cap="flat">
              <a:noFill/>
              <a:miter lim="400000"/>
            </a:ln>
            <a:effectLst/>
          </p:spPr>
          <p:txBody>
            <a:bodyPr wrap="square" lIns="91440" tIns="0" rIns="0" bIns="0" numCol="1" anchor="ctr">
              <a:noAutofit/>
            </a:bodyPr>
            <a:lstStyle/>
            <a:p>
              <a:pPr marL="61913">
                <a:lnSpc>
                  <a:spcPct val="90000"/>
                </a:lnSpc>
                <a:defRPr sz="800">
                  <a:solidFill>
                    <a:srgbClr val="FFFFFF"/>
                  </a:solidFill>
                  <a:latin typeface="IBM Plex Sans"/>
                  <a:ea typeface="IBM Plex Sans"/>
                  <a:cs typeface="IBM Plex Sans"/>
                  <a:sym typeface="IBM Plex Sans"/>
                </a:defRPr>
              </a:pPr>
              <a:r>
                <a:rPr lang="en-US" sz="1050" err="1">
                  <a:solidFill>
                    <a:schemeClr val="bg2"/>
                  </a:solidFill>
                  <a:latin typeface="IBM Plex Sans" panose="020B0503050203000203" pitchFamily="34" charset="77"/>
                  <a:ea typeface="Helvetica Neue Medium" charset="0"/>
                  <a:cs typeface="Helvetica Neue Medium" charset="0"/>
                </a:rPr>
                <a:t>Conectar</a:t>
              </a:r>
              <a:r>
                <a:rPr lang="en-US" sz="1050">
                  <a:solidFill>
                    <a:schemeClr val="bg2"/>
                  </a:solidFill>
                  <a:latin typeface="IBM Plex Sans" panose="020B0503050203000203" pitchFamily="34" charset="77"/>
                  <a:ea typeface="Helvetica Neue Medium" charset="0"/>
                  <a:cs typeface="Helvetica Neue Medium" charset="0"/>
                </a:rPr>
                <a:t> y </a:t>
              </a:r>
              <a:r>
                <a:rPr lang="en-US" sz="1050" err="1">
                  <a:solidFill>
                    <a:schemeClr val="bg2"/>
                  </a:solidFill>
                  <a:latin typeface="IBM Plex Sans" panose="020B0503050203000203" pitchFamily="34" charset="77"/>
                  <a:ea typeface="Helvetica Neue Medium" charset="0"/>
                  <a:cs typeface="Helvetica Neue Medium" charset="0"/>
                </a:rPr>
                <a:t>acceder</a:t>
              </a:r>
              <a:r>
                <a:rPr lang="en-US" sz="1050">
                  <a:solidFill>
                    <a:schemeClr val="bg2"/>
                  </a:solidFill>
                  <a:latin typeface="IBM Plex Sans" panose="020B0503050203000203" pitchFamily="34" charset="77"/>
                  <a:ea typeface="Helvetica Neue Medium" charset="0"/>
                  <a:cs typeface="Helvetica Neue Medium" charset="0"/>
                </a:rPr>
                <a:t> </a:t>
              </a:r>
              <a:r>
                <a:rPr lang="en-US" sz="1050" err="1">
                  <a:solidFill>
                    <a:schemeClr val="bg2"/>
                  </a:solidFill>
                  <a:latin typeface="IBM Plex Sans" panose="020B0503050203000203" pitchFamily="34" charset="77"/>
                  <a:ea typeface="Helvetica Neue Medium" charset="0"/>
                  <a:cs typeface="Helvetica Neue Medium" charset="0"/>
                </a:rPr>
                <a:t>los</a:t>
              </a:r>
              <a:r>
                <a:rPr lang="en-US" sz="1050">
                  <a:solidFill>
                    <a:schemeClr val="bg2"/>
                  </a:solidFill>
                  <a:latin typeface="IBM Plex Sans" panose="020B0503050203000203" pitchFamily="34" charset="77"/>
                  <a:ea typeface="Helvetica Neue Medium" charset="0"/>
                  <a:cs typeface="Helvetica Neue Medium" charset="0"/>
                </a:rPr>
                <a:t> </a:t>
              </a:r>
              <a:r>
                <a:rPr lang="en-US" sz="1050" err="1">
                  <a:solidFill>
                    <a:schemeClr val="bg2"/>
                  </a:solidFill>
                  <a:latin typeface="IBM Plex Sans" panose="020B0503050203000203" pitchFamily="34" charset="77"/>
                  <a:ea typeface="Helvetica Neue Medium" charset="0"/>
                  <a:cs typeface="Helvetica Neue Medium" charset="0"/>
                </a:rPr>
                <a:t>datos</a:t>
              </a:r>
              <a:endParaRPr lang="en-US" sz="1050">
                <a:solidFill>
                  <a:schemeClr val="bg2"/>
                </a:solidFill>
                <a:latin typeface="IBM Plex Sans" panose="020B0503050203000203" pitchFamily="34" charset="77"/>
                <a:ea typeface="Helvetica Neue Medium" charset="0"/>
                <a:cs typeface="Helvetica Neue Medium" charset="0"/>
              </a:endParaRPr>
            </a:p>
          </p:txBody>
        </p:sp>
      </p:grpSp>
      <p:sp>
        <p:nvSpPr>
          <p:cNvPr id="36" name="A Watson Teacher  can manage all data and models needed for training any Watson service from the same place."/>
          <p:cNvSpPr/>
          <p:nvPr/>
        </p:nvSpPr>
        <p:spPr>
          <a:xfrm>
            <a:off x="241063" y="2243471"/>
            <a:ext cx="1265544" cy="9336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noAutofit/>
          </a:bodyPr>
          <a:lstStyle/>
          <a:p>
            <a:pPr defTabSz="457200">
              <a:defRPr sz="800">
                <a:latin typeface="IBM Plex Sans"/>
                <a:ea typeface="IBM Plex Sans"/>
                <a:cs typeface="IBM Plex Sans"/>
                <a:sym typeface="IBM Plex Sans"/>
              </a:defRPr>
            </a:pPr>
            <a:r>
              <a:rPr lang="en-US" sz="950" b="1" err="1">
                <a:solidFill>
                  <a:schemeClr val="bg1"/>
                </a:solidFill>
                <a:latin typeface="IBM Plex Sans" panose="020B0503050203000203" pitchFamily="34" charset="77"/>
              </a:rPr>
              <a:t>Conecte</a:t>
            </a:r>
            <a:r>
              <a:rPr lang="en-US" sz="950">
                <a:solidFill>
                  <a:schemeClr val="bg1"/>
                </a:solidFill>
                <a:latin typeface="IBM Plex Sans" panose="020B0503050203000203" pitchFamily="34" charset="77"/>
              </a:rPr>
              <a:t> y </a:t>
            </a:r>
            <a:r>
              <a:rPr lang="en-US" sz="950" err="1">
                <a:solidFill>
                  <a:schemeClr val="bg1"/>
                </a:solidFill>
                <a:latin typeface="IBM Plex Sans" panose="020B0503050203000203" pitchFamily="34" charset="77"/>
              </a:rPr>
              <a:t>descubra</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contenido</a:t>
            </a:r>
            <a:r>
              <a:rPr lang="en-US" sz="950">
                <a:solidFill>
                  <a:schemeClr val="bg1"/>
                </a:solidFill>
                <a:latin typeface="IBM Plex Sans" panose="020B0503050203000203" pitchFamily="34" charset="77"/>
              </a:rPr>
              <a:t> de multiples </a:t>
            </a:r>
            <a:r>
              <a:rPr lang="en-US" sz="950" err="1">
                <a:solidFill>
                  <a:schemeClr val="bg1"/>
                </a:solidFill>
                <a:latin typeface="IBM Plex Sans" panose="020B0503050203000203" pitchFamily="34" charset="77"/>
              </a:rPr>
              <a:t>fuentes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en</a:t>
            </a:r>
            <a:r>
              <a:rPr lang="en-US" sz="950">
                <a:solidFill>
                  <a:schemeClr val="bg1"/>
                </a:solidFill>
                <a:latin typeface="IBM Plex Sans" panose="020B0503050203000203" pitchFamily="34" charset="77"/>
              </a:rPr>
              <a:t> la </a:t>
            </a:r>
            <a:r>
              <a:rPr lang="en-US" sz="950" err="1">
                <a:solidFill>
                  <a:schemeClr val="bg1"/>
                </a:solidFill>
                <a:latin typeface="IBM Plex Sans" panose="020B0503050203000203" pitchFamily="34" charset="77"/>
              </a:rPr>
              <a:t>nube</a:t>
            </a:r>
            <a:r>
              <a:rPr lang="en-US" sz="950">
                <a:solidFill>
                  <a:schemeClr val="bg1"/>
                </a:solidFill>
                <a:latin typeface="IBM Plex Sans" panose="020B0503050203000203" pitchFamily="34" charset="77"/>
              </a:rPr>
              <a:t> o </a:t>
            </a:r>
            <a:r>
              <a:rPr lang="en-US" sz="950" err="1">
                <a:solidFill>
                  <a:schemeClr val="bg1"/>
                </a:solidFill>
                <a:latin typeface="IBM Plex Sans" panose="020B0503050203000203" pitchFamily="34" charset="77"/>
              </a:rPr>
              <a:t>en</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ambientes</a:t>
            </a:r>
            <a:r>
              <a:rPr lang="en-US" sz="950">
                <a:solidFill>
                  <a:schemeClr val="bg1"/>
                </a:solidFill>
                <a:latin typeface="IBM Plex Sans" panose="020B0503050203000203" pitchFamily="34" charset="77"/>
              </a:rPr>
              <a:t> on-premise. </a:t>
            </a:r>
            <a:r>
              <a:rPr lang="en-US" sz="950" err="1">
                <a:solidFill>
                  <a:schemeClr val="bg1"/>
                </a:solidFill>
                <a:latin typeface="IBM Plex Sans" panose="020B0503050203000203" pitchFamily="34" charset="77"/>
              </a:rPr>
              <a:t>Traiga</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datos</a:t>
            </a:r>
            <a:r>
              <a:rPr lang="en-US" sz="950">
                <a:solidFill>
                  <a:schemeClr val="bg1"/>
                </a:solidFill>
                <a:latin typeface="IBM Plex Sans" panose="020B0503050203000203" pitchFamily="34" charset="77"/>
              </a:rPr>
              <a:t> </a:t>
            </a:r>
            <a:r>
              <a:rPr lang="en-US" sz="950" b="1" err="1">
                <a:solidFill>
                  <a:schemeClr val="bg1"/>
                </a:solidFill>
                <a:latin typeface="IBM Plex Sans" panose="020B0503050203000203" pitchFamily="34" charset="77"/>
              </a:rPr>
              <a:t>estructurados</a:t>
            </a:r>
            <a:r>
              <a:rPr lang="en-US" sz="950" b="1">
                <a:solidFill>
                  <a:schemeClr val="bg1"/>
                </a:solidFill>
                <a:latin typeface="IBM Plex Sans" panose="020B0503050203000203" pitchFamily="34" charset="77"/>
              </a:rPr>
              <a:t> y no </a:t>
            </a:r>
            <a:r>
              <a:rPr lang="en-US" sz="950" b="1" err="1">
                <a:solidFill>
                  <a:schemeClr val="bg1"/>
                </a:solidFill>
                <a:latin typeface="IBM Plex Sans" panose="020B0503050203000203" pitchFamily="34" charset="77"/>
              </a:rPr>
              <a:t>estructurados</a:t>
            </a:r>
            <a:r>
              <a:rPr lang="en-US" sz="950">
                <a:solidFill>
                  <a:schemeClr val="bg1"/>
                </a:solidFill>
                <a:latin typeface="IBM Plex Sans" panose="020B0503050203000203" pitchFamily="34" charset="77"/>
              </a:rPr>
              <a:t> a </a:t>
            </a:r>
            <a:r>
              <a:rPr lang="en-US" sz="950" err="1">
                <a:solidFill>
                  <a:schemeClr val="bg1"/>
                </a:solidFill>
                <a:latin typeface="IBM Plex Sans" panose="020B0503050203000203" pitchFamily="34" charset="77"/>
              </a:rPr>
              <a:t>una</a:t>
            </a:r>
            <a:r>
              <a:rPr lang="en-US" sz="950">
                <a:solidFill>
                  <a:schemeClr val="bg1"/>
                </a:solidFill>
                <a:latin typeface="IBM Plex Sans" panose="020B0503050203000203" pitchFamily="34" charset="77"/>
              </a:rPr>
              <a:t> sola </a:t>
            </a:r>
            <a:r>
              <a:rPr lang="en-US" sz="950" err="1">
                <a:solidFill>
                  <a:schemeClr val="bg1"/>
                </a:solidFill>
                <a:latin typeface="IBM Plex Sans" panose="020B0503050203000203" pitchFamily="34" charset="77"/>
              </a:rPr>
              <a:t>herramienta</a:t>
            </a:r>
            <a:r>
              <a:rPr lang="en-US" sz="950">
                <a:solidFill>
                  <a:schemeClr val="bg1"/>
                </a:solidFill>
                <a:latin typeface="IBM Plex Sans" panose="020B0503050203000203" pitchFamily="34" charset="77"/>
              </a:rPr>
              <a:t>.</a:t>
            </a:r>
            <a:endParaRPr sz="950">
              <a:solidFill>
                <a:schemeClr val="bg1"/>
              </a:solidFill>
              <a:latin typeface="IBM Plex Sans" panose="020B0503050203000203" pitchFamily="34" charset="77"/>
            </a:endParaRPr>
          </a:p>
        </p:txBody>
      </p:sp>
      <p:sp>
        <p:nvSpPr>
          <p:cNvPr id="37" name="A Watson Teacher  can identify the data needed to train Watson to understand my domain."/>
          <p:cNvSpPr/>
          <p:nvPr/>
        </p:nvSpPr>
        <p:spPr>
          <a:xfrm>
            <a:off x="2947274" y="2264569"/>
            <a:ext cx="1418109" cy="159513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noAutofit/>
          </a:bodyPr>
          <a:lstStyle/>
          <a:p>
            <a:pPr defTabSz="457200">
              <a:defRPr sz="800">
                <a:latin typeface="IBM Plex Sans"/>
                <a:ea typeface="IBM Plex Sans"/>
                <a:cs typeface="IBM Plex Sans"/>
                <a:sym typeface="IBM Plex Sans"/>
              </a:defRPr>
            </a:pPr>
            <a:r>
              <a:rPr lang="en-US" sz="950" err="1">
                <a:solidFill>
                  <a:schemeClr val="bg1"/>
                </a:solidFill>
                <a:latin typeface="IBM Plex Sans" panose="020B0503050203000203" pitchFamily="34" charset="77"/>
              </a:rPr>
              <a:t>Limpiar</a:t>
            </a:r>
            <a:r>
              <a:rPr lang="en-US" sz="950">
                <a:solidFill>
                  <a:schemeClr val="bg1"/>
                </a:solidFill>
                <a:latin typeface="IBM Plex Sans" panose="020B0503050203000203" pitchFamily="34" charset="77"/>
              </a:rPr>
              <a:t> y </a:t>
            </a:r>
            <a:r>
              <a:rPr lang="en-US" sz="950" err="1">
                <a:solidFill>
                  <a:schemeClr val="bg1"/>
                </a:solidFill>
                <a:latin typeface="IBM Plex Sans" panose="020B0503050203000203" pitchFamily="34" charset="77"/>
              </a:rPr>
              <a:t>prepara</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los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datos</a:t>
            </a:r>
            <a:r>
              <a:rPr lang="en-US" sz="950">
                <a:solidFill>
                  <a:schemeClr val="bg1"/>
                </a:solidFill>
                <a:latin typeface="IBM Plex Sans" panose="020B0503050203000203" pitchFamily="34" charset="77"/>
              </a:rPr>
              <a:t> con la </a:t>
            </a:r>
            <a:r>
              <a:rPr lang="en-US" sz="950" err="1">
                <a:solidFill>
                  <a:schemeClr val="bg1"/>
                </a:solidFill>
                <a:latin typeface="IBM Plex Sans" panose="020B0503050203000203" pitchFamily="34" charset="77"/>
              </a:rPr>
              <a:t>funcionalidad</a:t>
            </a:r>
            <a:r>
              <a:rPr lang="en-US" sz="950">
                <a:solidFill>
                  <a:schemeClr val="bg1"/>
                </a:solidFill>
                <a:latin typeface="IBM Plex Sans" panose="020B0503050203000203" pitchFamily="34" charset="77"/>
              </a:rPr>
              <a:t> de </a:t>
            </a:r>
            <a:r>
              <a:rPr lang="en-US" sz="950" b="1">
                <a:solidFill>
                  <a:schemeClr val="bg1"/>
                </a:solidFill>
                <a:latin typeface="IBM Plex Sans" panose="020B0503050203000203" pitchFamily="34" charset="77"/>
              </a:rPr>
              <a:t>Data Refinery</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una</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herramienta</a:t>
            </a:r>
            <a:r>
              <a:rPr lang="en-US" sz="950">
                <a:solidFill>
                  <a:schemeClr val="bg1"/>
                </a:solidFill>
                <a:latin typeface="IBM Plex Sans" panose="020B0503050203000203" pitchFamily="34" charset="77"/>
              </a:rPr>
              <a:t> para realizer </a:t>
            </a:r>
            <a:r>
              <a:rPr lang="en-US" sz="950" err="1">
                <a:solidFill>
                  <a:schemeClr val="bg1"/>
                </a:solidFill>
                <a:latin typeface="IBM Plex Sans" panose="020B0503050203000203" pitchFamily="34" charset="77"/>
              </a:rPr>
              <a:t>preparación</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datos</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manera</a:t>
            </a:r>
            <a:r>
              <a:rPr lang="en-US" sz="950">
                <a:solidFill>
                  <a:schemeClr val="bg1"/>
                </a:solidFill>
                <a:latin typeface="IBM Plex Sans" panose="020B0503050203000203" pitchFamily="34" charset="77"/>
              </a:rPr>
              <a:t> visual. </a:t>
            </a:r>
          </a:p>
          <a:p>
            <a:pPr defTabSz="457200">
              <a:defRPr sz="800">
                <a:latin typeface="IBM Plex Sans"/>
                <a:ea typeface="IBM Plex Sans"/>
                <a:cs typeface="IBM Plex Sans"/>
                <a:sym typeface="IBM Plex Sans"/>
              </a:defRPr>
            </a:pPr>
            <a:r>
              <a:rPr lang="en-US" sz="950">
                <a:solidFill>
                  <a:schemeClr val="bg1"/>
                </a:solidFill>
                <a:latin typeface="IBM Plex Sans" panose="020B0503050203000203" pitchFamily="34" charset="77"/>
              </a:rPr>
              <a:t>Use </a:t>
            </a:r>
            <a:r>
              <a:rPr lang="en-US" sz="950" err="1">
                <a:solidFill>
                  <a:schemeClr val="bg1"/>
                </a:solidFill>
                <a:latin typeface="IBM Plex Sans" panose="020B0503050203000203" pitchFamily="34" charset="77"/>
              </a:rPr>
              <a:t>librerias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populares</a:t>
            </a:r>
            <a:r>
              <a:rPr lang="en-US" sz="950">
                <a:solidFill>
                  <a:schemeClr val="bg1"/>
                </a:solidFill>
                <a:latin typeface="IBM Plex Sans" panose="020B0503050203000203" pitchFamily="34" charset="77"/>
              </a:rPr>
              <a:t> open source para </a:t>
            </a:r>
            <a:r>
              <a:rPr lang="en-US" sz="950" err="1">
                <a:solidFill>
                  <a:schemeClr val="bg1"/>
                </a:solidFill>
                <a:latin typeface="IBM Plex Sans" panose="020B0503050203000203" pitchFamily="34" charset="77"/>
              </a:rPr>
              <a:t>prepara</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datos</a:t>
            </a:r>
            <a:r>
              <a:rPr lang="en-US" sz="950">
                <a:solidFill>
                  <a:schemeClr val="bg1"/>
                </a:solidFill>
                <a:latin typeface="IBM Plex Sans" panose="020B0503050203000203" pitchFamily="34" charset="77"/>
              </a:rPr>
              <a:t> no </a:t>
            </a:r>
            <a:r>
              <a:rPr lang="en-US" sz="950" err="1">
                <a:solidFill>
                  <a:schemeClr val="bg1"/>
                </a:solidFill>
                <a:latin typeface="IBM Plex Sans" panose="020B0503050203000203" pitchFamily="34" charset="77"/>
              </a:rPr>
              <a:t>estructurados</a:t>
            </a:r>
            <a:r>
              <a:rPr lang="en-US" sz="950">
                <a:solidFill>
                  <a:schemeClr val="bg1"/>
                </a:solidFill>
                <a:latin typeface="IBM Plex Sans" panose="020B0503050203000203" pitchFamily="34" charset="77"/>
              </a:rPr>
              <a:t>.</a:t>
            </a:r>
            <a:endParaRPr sz="950" b="1">
              <a:solidFill>
                <a:schemeClr val="bg1"/>
              </a:solidFill>
              <a:latin typeface="IBM Plex Sans" panose="020B0503050203000203" pitchFamily="34" charset="77"/>
            </a:endParaRPr>
          </a:p>
        </p:txBody>
      </p:sp>
      <p:sp>
        <p:nvSpPr>
          <p:cNvPr id="38" name="A Watson Teacher can quickly create a client ready model of Watson VR in any domain in less than a day worth of work."/>
          <p:cNvSpPr/>
          <p:nvPr/>
        </p:nvSpPr>
        <p:spPr>
          <a:xfrm>
            <a:off x="4382374" y="2242230"/>
            <a:ext cx="1418109" cy="9336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noAutofit/>
          </a:bodyPr>
          <a:lstStyle/>
          <a:p>
            <a:pPr defTabSz="457200">
              <a:defRPr sz="800">
                <a:latin typeface="IBM Plex Sans"/>
                <a:ea typeface="IBM Plex Sans"/>
                <a:cs typeface="IBM Plex Sans"/>
                <a:sym typeface="IBM Plex Sans"/>
              </a:defRPr>
            </a:pPr>
            <a:r>
              <a:rPr lang="en-US" sz="950" b="1">
                <a:solidFill>
                  <a:schemeClr val="bg1"/>
                </a:solidFill>
                <a:latin typeface="IBM Plex Sans" panose="020B0503050203000203" pitchFamily="34" charset="77"/>
              </a:rPr>
              <a:t>Democratize</a:t>
            </a:r>
            <a:r>
              <a:rPr lang="en-US" sz="950">
                <a:solidFill>
                  <a:schemeClr val="bg1"/>
                </a:solidFill>
                <a:latin typeface="IBM Plex Sans" panose="020B0503050203000203" pitchFamily="34" charset="77"/>
              </a:rPr>
              <a:t> la </a:t>
            </a:r>
            <a:r>
              <a:rPr lang="en-US" sz="950" err="1">
                <a:solidFill>
                  <a:schemeClr val="bg1"/>
                </a:solidFill>
                <a:latin typeface="IBM Plex Sans" panose="020B0503050203000203" pitchFamily="34" charset="77"/>
              </a:rPr>
              <a:t>creación</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modelos</a:t>
            </a:r>
            <a:r>
              <a:rPr lang="en-US" sz="950">
                <a:solidFill>
                  <a:schemeClr val="bg1"/>
                </a:solidFill>
                <a:latin typeface="IBM Plex Sans" panose="020B0503050203000203" pitchFamily="34" charset="77"/>
              </a:rPr>
              <a:t> de ML  y DL. </a:t>
            </a:r>
            <a:r>
              <a:rPr lang="en-US" sz="950" err="1">
                <a:solidFill>
                  <a:schemeClr val="bg1"/>
                </a:solidFill>
                <a:latin typeface="IBM Plex Sans" panose="020B0503050203000203" pitchFamily="34" charset="77"/>
              </a:rPr>
              <a:t>Diseñe</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sus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modelos</a:t>
            </a:r>
            <a:r>
              <a:rPr lang="en-US" sz="950">
                <a:solidFill>
                  <a:schemeClr val="bg1"/>
                </a:solidFill>
                <a:latin typeface="IBM Plex Sans" panose="020B0503050203000203" pitchFamily="34" charset="77"/>
              </a:rPr>
              <a:t> de IA de </a:t>
            </a:r>
            <a:r>
              <a:rPr lang="en-US" sz="950" err="1">
                <a:solidFill>
                  <a:schemeClr val="bg1"/>
                </a:solidFill>
                <a:latin typeface="IBM Plex Sans" panose="020B0503050203000203" pitchFamily="34" charset="77"/>
              </a:rPr>
              <a:t>manera</a:t>
            </a:r>
            <a:r>
              <a:rPr lang="en-US" sz="950">
                <a:solidFill>
                  <a:schemeClr val="bg1"/>
                </a:solidFill>
                <a:latin typeface="IBM Plex Sans" panose="020B0503050203000203" pitchFamily="34" charset="77"/>
              </a:rPr>
              <a:t> </a:t>
            </a:r>
            <a:r>
              <a:rPr lang="en-US" sz="950" b="1" err="1">
                <a:solidFill>
                  <a:schemeClr val="bg1"/>
                </a:solidFill>
                <a:latin typeface="IBM Plex Sans" panose="020B0503050203000203" pitchFamily="34" charset="77"/>
              </a:rPr>
              <a:t>programática</a:t>
            </a:r>
            <a:r>
              <a:rPr lang="en-US" sz="950" b="1">
                <a:solidFill>
                  <a:schemeClr val="bg1"/>
                </a:solidFill>
                <a:latin typeface="IBM Plex Sans" panose="020B0503050203000203" pitchFamily="34" charset="77"/>
              </a:rPr>
              <a:t> o visual</a:t>
            </a:r>
            <a:r>
              <a:rPr lang="en-US" sz="950">
                <a:solidFill>
                  <a:schemeClr val="bg1"/>
                </a:solidFill>
                <a:latin typeface="IBM Plex Sans" panose="020B0503050203000203" pitchFamily="34" charset="77"/>
              </a:rPr>
              <a:t> con las </a:t>
            </a:r>
            <a:r>
              <a:rPr lang="en-US" sz="950" err="1">
                <a:solidFill>
                  <a:schemeClr val="bg1"/>
                </a:solidFill>
                <a:latin typeface="IBM Plex Sans" panose="020B0503050203000203" pitchFamily="34" charset="77"/>
              </a:rPr>
              <a:t>herramientas</a:t>
            </a:r>
            <a:r>
              <a:rPr lang="en-US" sz="950">
                <a:solidFill>
                  <a:schemeClr val="bg1"/>
                </a:solidFill>
                <a:latin typeface="IBM Plex Sans" panose="020B0503050203000203" pitchFamily="34" charset="77"/>
              </a:rPr>
              <a:t> mas </a:t>
            </a:r>
            <a:r>
              <a:rPr lang="en-US" sz="950" err="1">
                <a:solidFill>
                  <a:schemeClr val="bg1"/>
                </a:solidFill>
                <a:latin typeface="IBM Plex Sans" panose="020B0503050203000203" pitchFamily="34" charset="77"/>
              </a:rPr>
              <a:t>populares</a:t>
            </a:r>
            <a:r>
              <a:rPr lang="en-US" sz="950">
                <a:solidFill>
                  <a:schemeClr val="bg1"/>
                </a:solidFill>
                <a:latin typeface="IBM Plex Sans" panose="020B0503050203000203" pitchFamily="34" charset="77"/>
              </a:rPr>
              <a:t> </a:t>
            </a:r>
            <a:r>
              <a:rPr lang="en-US" sz="950" b="1">
                <a:solidFill>
                  <a:schemeClr val="bg1"/>
                </a:solidFill>
                <a:latin typeface="IBM Plex Sans" panose="020B0503050203000203" pitchFamily="34" charset="77"/>
              </a:rPr>
              <a:t>open source de </a:t>
            </a:r>
            <a:r>
              <a:rPr lang="en-US" sz="950">
                <a:solidFill>
                  <a:schemeClr val="bg1"/>
                </a:solidFill>
                <a:latin typeface="IBM Plex Sans" panose="020B0503050203000203" pitchFamily="34" charset="77"/>
              </a:rPr>
              <a:t>IBM, </a:t>
            </a:r>
            <a:r>
              <a:rPr lang="en-US" sz="950" err="1">
                <a:solidFill>
                  <a:schemeClr val="bg1"/>
                </a:solidFill>
                <a:latin typeface="IBM Plex Sans" panose="020B0503050203000203" pitchFamily="34" charset="77"/>
              </a:rPr>
              <a:t>así</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como</a:t>
            </a:r>
            <a:r>
              <a:rPr lang="en-US" sz="950">
                <a:solidFill>
                  <a:schemeClr val="bg1"/>
                </a:solidFill>
                <a:latin typeface="IBM Plex Sans" panose="020B0503050203000203" pitchFamily="34" charset="77"/>
              </a:rPr>
              <a:t> frameworks de ML/DL </a:t>
            </a:r>
            <a:r>
              <a:rPr lang="en-US" sz="950" err="1">
                <a:solidFill>
                  <a:schemeClr val="bg1"/>
                </a:solidFill>
                <a:latin typeface="IBM Plex Sans" panose="020B0503050203000203" pitchFamily="34" charset="77"/>
              </a:rPr>
              <a:t>apalancando</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transferencia</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conocimientos</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modelos</a:t>
            </a:r>
            <a:r>
              <a:rPr lang="en-US" sz="950">
                <a:solidFill>
                  <a:schemeClr val="bg1"/>
                </a:solidFill>
                <a:latin typeface="IBM Plex Sans" panose="020B0503050203000203" pitchFamily="34" charset="77"/>
              </a:rPr>
              <a:t> </a:t>
            </a:r>
            <a:r>
              <a:rPr lang="en-US" sz="950" b="1">
                <a:solidFill>
                  <a:schemeClr val="bg1"/>
                </a:solidFill>
                <a:latin typeface="IBM Plex Sans" panose="020B0503050203000203" pitchFamily="34" charset="77"/>
              </a:rPr>
              <a:t>pre-</a:t>
            </a:r>
            <a:r>
              <a:rPr lang="en-US" sz="950" b="1" err="1">
                <a:solidFill>
                  <a:schemeClr val="bg1"/>
                </a:solidFill>
                <a:latin typeface="IBM Plex Sans" panose="020B0503050203000203" pitchFamily="34" charset="77"/>
              </a:rPr>
              <a:t>entrenados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usando</a:t>
            </a:r>
            <a:r>
              <a:rPr lang="en-US" sz="950">
                <a:solidFill>
                  <a:schemeClr val="bg1"/>
                </a:solidFill>
                <a:latin typeface="IBM Plex Sans" panose="020B0503050203000203" pitchFamily="34" charset="77"/>
              </a:rPr>
              <a:t> </a:t>
            </a:r>
            <a:r>
              <a:rPr lang="en-US" sz="950" b="1" err="1">
                <a:solidFill>
                  <a:schemeClr val="bg1"/>
                </a:solidFill>
                <a:latin typeface="IBM Plex Sans" panose="020B0503050203000203" pitchFamily="34" charset="77"/>
              </a:rPr>
              <a:t>Herramientas</a:t>
            </a:r>
            <a:r>
              <a:rPr lang="en-US" sz="950" b="1">
                <a:solidFill>
                  <a:schemeClr val="bg1"/>
                </a:solidFill>
                <a:latin typeface="IBM Plex Sans" panose="020B0503050203000203" pitchFamily="34" charset="77"/>
              </a:rPr>
              <a:t> de </a:t>
            </a:r>
            <a:r>
              <a:rPr lang="en-US" sz="950" b="1" err="1">
                <a:solidFill>
                  <a:schemeClr val="bg1"/>
                </a:solidFill>
                <a:latin typeface="IBM Plex Sans" panose="020B0503050203000203" pitchFamily="34" charset="77"/>
              </a:rPr>
              <a:t>watson</a:t>
            </a:r>
            <a:r>
              <a:rPr lang="en-US" sz="950" b="1">
                <a:solidFill>
                  <a:schemeClr val="bg1"/>
                </a:solidFill>
                <a:latin typeface="IBM Plex Sans" panose="020B0503050203000203" pitchFamily="34" charset="77"/>
              </a:rPr>
              <a:t> </a:t>
            </a:r>
            <a:r>
              <a:rPr lang="en-US" sz="950">
                <a:solidFill>
                  <a:schemeClr val="bg1"/>
                </a:solidFill>
                <a:latin typeface="IBM Plex Sans" panose="020B0503050203000203" pitchFamily="34" charset="77"/>
              </a:rPr>
              <a:t>para </a:t>
            </a:r>
            <a:r>
              <a:rPr lang="en-US" sz="950" err="1">
                <a:solidFill>
                  <a:schemeClr val="bg1"/>
                </a:solidFill>
                <a:latin typeface="IBM Plex Sans" panose="020B0503050203000203" pitchFamily="34" charset="77"/>
              </a:rPr>
              <a:t>adaptarse</a:t>
            </a:r>
            <a:r>
              <a:rPr lang="en-US" sz="950">
                <a:solidFill>
                  <a:schemeClr val="bg1"/>
                </a:solidFill>
                <a:latin typeface="IBM Plex Sans" panose="020B0503050203000203" pitchFamily="34" charset="77"/>
              </a:rPr>
              <a:t> a </a:t>
            </a:r>
            <a:r>
              <a:rPr lang="en-US" sz="950" err="1">
                <a:solidFill>
                  <a:schemeClr val="bg1"/>
                </a:solidFill>
                <a:latin typeface="IBM Plex Sans" panose="020B0503050203000203" pitchFamily="34" charset="77"/>
              </a:rPr>
              <a:t>sus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necesidades</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negocio</a:t>
            </a:r>
            <a:r>
              <a:rPr lang="en-US" sz="950">
                <a:solidFill>
                  <a:schemeClr val="bg1"/>
                </a:solidFill>
                <a:latin typeface="IBM Plex Sans" panose="020B0503050203000203" pitchFamily="34" charset="77"/>
              </a:rPr>
              <a:t>.</a:t>
            </a:r>
            <a:endParaRPr sz="950">
              <a:solidFill>
                <a:schemeClr val="bg1"/>
              </a:solidFill>
              <a:latin typeface="IBM Plex Sans" panose="020B0503050203000203" pitchFamily="34" charset="77"/>
            </a:endParaRPr>
          </a:p>
        </p:txBody>
      </p:sp>
      <p:sp>
        <p:nvSpPr>
          <p:cNvPr id="39" name="As a Watson Teacher I can know how my work impacts Watson’s understanding of my domain, and I can communicate the outcome with my team in one click."/>
          <p:cNvSpPr/>
          <p:nvPr/>
        </p:nvSpPr>
        <p:spPr>
          <a:xfrm>
            <a:off x="5813211" y="2242229"/>
            <a:ext cx="1440671" cy="128180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noAutofit/>
          </a:bodyPr>
          <a:lstStyle/>
          <a:p>
            <a:pPr defTabSz="457200">
              <a:defRPr sz="800">
                <a:latin typeface="IBM Plex Sans"/>
                <a:ea typeface="IBM Plex Sans"/>
                <a:cs typeface="IBM Plex Sans"/>
                <a:sym typeface="IBM Plex Sans"/>
              </a:defRPr>
            </a:pPr>
            <a:r>
              <a:rPr lang="en-US" sz="950" err="1">
                <a:solidFill>
                  <a:schemeClr val="bg1"/>
                </a:solidFill>
                <a:latin typeface="IBM Plex Sans" panose="020B0503050203000203" pitchFamily="34" charset="77"/>
              </a:rPr>
              <a:t>Despliegue</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sus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modelos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fácilmente</a:t>
            </a:r>
            <a:r>
              <a:rPr lang="en-US" sz="950">
                <a:solidFill>
                  <a:schemeClr val="bg1"/>
                </a:solidFill>
                <a:latin typeface="IBM Plex Sans" panose="020B0503050203000203" pitchFamily="34" charset="77"/>
              </a:rPr>
              <a:t> y </a:t>
            </a:r>
            <a:r>
              <a:rPr lang="en-US" sz="950" err="1">
                <a:solidFill>
                  <a:schemeClr val="bg1"/>
                </a:solidFill>
                <a:latin typeface="IBM Plex Sans" panose="020B0503050203000203" pitchFamily="34" charset="77"/>
              </a:rPr>
              <a:t>permita</a:t>
            </a:r>
            <a:r>
              <a:rPr lang="en-US" sz="950">
                <a:solidFill>
                  <a:schemeClr val="bg1"/>
                </a:solidFill>
                <a:latin typeface="IBM Plex Sans" panose="020B0503050203000203" pitchFamily="34" charset="77"/>
              </a:rPr>
              <a:t> que </a:t>
            </a:r>
            <a:r>
              <a:rPr lang="en-US" sz="950" b="1" err="1">
                <a:solidFill>
                  <a:schemeClr val="bg1"/>
                </a:solidFill>
                <a:latin typeface="IBM Plex Sans" panose="020B0503050203000203" pitchFamily="34" charset="77"/>
              </a:rPr>
              <a:t>escalen</a:t>
            </a:r>
            <a:r>
              <a:rPr lang="en-US" sz="950" b="1">
                <a:solidFill>
                  <a:schemeClr val="bg1"/>
                </a:solidFill>
                <a:latin typeface="IBM Plex Sans" panose="020B0503050203000203" pitchFamily="34" charset="77"/>
              </a:rPr>
              <a:t> de forma </a:t>
            </a:r>
            <a:r>
              <a:rPr lang="en-US" sz="950" b="1" err="1">
                <a:solidFill>
                  <a:schemeClr val="bg1"/>
                </a:solidFill>
                <a:latin typeface="IBM Plex Sans" panose="020B0503050203000203" pitchFamily="34" charset="77"/>
              </a:rPr>
              <a:t>autónoma</a:t>
            </a:r>
            <a:r>
              <a:rPr lang="en-US" sz="950" b="1">
                <a:solidFill>
                  <a:schemeClr val="bg1"/>
                </a:solidFill>
                <a:latin typeface="IBM Plex Sans" panose="020B0503050203000203" pitchFamily="34" charset="77"/>
              </a:rPr>
              <a:t> </a:t>
            </a:r>
            <a:r>
              <a:rPr lang="en-US" sz="950">
                <a:solidFill>
                  <a:schemeClr val="bg1"/>
                </a:solidFill>
                <a:latin typeface="IBM Plex Sans" panose="020B0503050203000203" pitchFamily="34" charset="77"/>
              </a:rPr>
              <a:t>para </a:t>
            </a:r>
            <a:r>
              <a:rPr lang="en-US" sz="950" err="1">
                <a:solidFill>
                  <a:schemeClr val="bg1"/>
                </a:solidFill>
                <a:latin typeface="IBM Plex Sans" panose="020B0503050203000203" pitchFamily="34" charset="77"/>
              </a:rPr>
              <a:t>casos</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uso</a:t>
            </a:r>
            <a:r>
              <a:rPr lang="en-US" sz="950">
                <a:solidFill>
                  <a:schemeClr val="bg1"/>
                </a:solidFill>
                <a:latin typeface="IBM Plex Sans" panose="020B0503050203000203" pitchFamily="34" charset="77"/>
              </a:rPr>
              <a:t> online, batch o de streaming</a:t>
            </a:r>
          </a:p>
          <a:p>
            <a:pPr defTabSz="457200">
              <a:defRPr sz="800">
                <a:latin typeface="IBM Plex Sans"/>
                <a:ea typeface="IBM Plex Sans"/>
                <a:cs typeface="IBM Plex Sans"/>
                <a:sym typeface="IBM Plex Sans"/>
              </a:defRPr>
            </a:pPr>
            <a:endParaRPr lang="en-US" sz="950">
              <a:solidFill>
                <a:schemeClr val="bg1"/>
              </a:solidFill>
              <a:latin typeface="IBM Plex Sans" panose="020B0503050203000203" pitchFamily="34" charset="77"/>
            </a:endParaRPr>
          </a:p>
        </p:txBody>
      </p:sp>
      <p:sp>
        <p:nvSpPr>
          <p:cNvPr id="40" name="As a Performance Manager I can know how my work impacts Watson and communicate the outcome with my team in one click."/>
          <p:cNvSpPr/>
          <p:nvPr/>
        </p:nvSpPr>
        <p:spPr>
          <a:xfrm>
            <a:off x="7253882" y="2242229"/>
            <a:ext cx="1447827" cy="11452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noAutofit/>
          </a:bodyPr>
          <a:lstStyle/>
          <a:p>
            <a:pPr defTabSz="457200">
              <a:defRPr sz="800">
                <a:latin typeface="IBM Plex Sans"/>
                <a:ea typeface="IBM Plex Sans"/>
                <a:cs typeface="IBM Plex Sans"/>
                <a:sym typeface="IBM Plex Sans"/>
              </a:defRPr>
            </a:pPr>
            <a:r>
              <a:rPr lang="en-US" sz="950" err="1">
                <a:solidFill>
                  <a:schemeClr val="bg1"/>
                </a:solidFill>
                <a:latin typeface="IBM Plex Sans" panose="020B0503050203000203" pitchFamily="34" charset="77"/>
              </a:rPr>
              <a:t>Monitoree</a:t>
            </a:r>
            <a:r>
              <a:rPr lang="en-US" sz="950">
                <a:solidFill>
                  <a:schemeClr val="bg1"/>
                </a:solidFill>
                <a:latin typeface="IBM Plex Sans" panose="020B0503050203000203" pitchFamily="34" charset="77"/>
              </a:rPr>
              <a:t> el </a:t>
            </a:r>
            <a:r>
              <a:rPr lang="en-US" sz="950" err="1">
                <a:solidFill>
                  <a:schemeClr val="bg1"/>
                </a:solidFill>
                <a:latin typeface="IBM Plex Sans" panose="020B0503050203000203" pitchFamily="34" charset="77"/>
              </a:rPr>
              <a:t>desempeño</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los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modelos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en</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producción</a:t>
            </a:r>
            <a:r>
              <a:rPr lang="en-US" sz="950">
                <a:solidFill>
                  <a:schemeClr val="bg1"/>
                </a:solidFill>
                <a:latin typeface="IBM Plex Sans" panose="020B0503050203000203" pitchFamily="34" charset="77"/>
              </a:rPr>
              <a:t> y </a:t>
            </a:r>
            <a:r>
              <a:rPr lang="en-US" sz="950" err="1">
                <a:solidFill>
                  <a:schemeClr val="bg1"/>
                </a:solidFill>
                <a:latin typeface="IBM Plex Sans" panose="020B0503050203000203" pitchFamily="34" charset="77"/>
              </a:rPr>
              <a:t>dispare</a:t>
            </a:r>
            <a:r>
              <a:rPr lang="en-US" sz="950">
                <a:solidFill>
                  <a:schemeClr val="bg1"/>
                </a:solidFill>
                <a:latin typeface="IBM Plex Sans" panose="020B0503050203000203" pitchFamily="34" charset="77"/>
              </a:rPr>
              <a:t> el re-</a:t>
            </a:r>
            <a:r>
              <a:rPr lang="en-US" sz="950" err="1">
                <a:solidFill>
                  <a:schemeClr val="bg1"/>
                </a:solidFill>
                <a:latin typeface="IBM Plex Sans" panose="020B0503050203000203" pitchFamily="34" charset="77"/>
              </a:rPr>
              <a:t>entrenamiento</a:t>
            </a:r>
            <a:r>
              <a:rPr lang="en-US" sz="950">
                <a:solidFill>
                  <a:schemeClr val="bg1"/>
                </a:solidFill>
                <a:latin typeface="IBM Plex Sans" panose="020B0503050203000203" pitchFamily="34" charset="77"/>
              </a:rPr>
              <a:t> y re-</a:t>
            </a:r>
            <a:r>
              <a:rPr lang="en-US" sz="950" err="1">
                <a:solidFill>
                  <a:schemeClr val="bg1"/>
                </a:solidFill>
                <a:latin typeface="IBM Plex Sans" panose="020B0503050203000203" pitchFamily="34" charset="77"/>
              </a:rPr>
              <a:t>despliegue</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modelos</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manera</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automática</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Construya</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entidades</a:t>
            </a:r>
            <a:r>
              <a:rPr lang="en-US" sz="950">
                <a:solidFill>
                  <a:schemeClr val="bg1"/>
                </a:solidFill>
                <a:latin typeface="IBM Plex Sans" panose="020B0503050203000203" pitchFamily="34" charset="77"/>
              </a:rPr>
              <a:t> de </a:t>
            </a:r>
            <a:r>
              <a:rPr lang="en-US" sz="950" b="1">
                <a:solidFill>
                  <a:schemeClr val="bg1"/>
                </a:solidFill>
                <a:latin typeface="IBM Plex Sans" panose="020B0503050203000203" pitchFamily="34" charset="77"/>
              </a:rPr>
              <a:t>Enterprise Trust con </a:t>
            </a:r>
            <a:r>
              <a:rPr lang="en-US" sz="950" b="1" err="1">
                <a:solidFill>
                  <a:schemeClr val="bg1"/>
                </a:solidFill>
                <a:latin typeface="IBM Plex Sans" panose="020B0503050203000203" pitchFamily="34" charset="77"/>
              </a:rPr>
              <a:t>detección</a:t>
            </a:r>
            <a:r>
              <a:rPr lang="en-US" sz="950" b="1">
                <a:solidFill>
                  <a:schemeClr val="bg1"/>
                </a:solidFill>
                <a:latin typeface="IBM Plex Sans" panose="020B0503050203000203" pitchFamily="34" charset="77"/>
              </a:rPr>
              <a:t> de segos, </a:t>
            </a:r>
            <a:r>
              <a:rPr lang="en-US" sz="950" b="1" err="1">
                <a:solidFill>
                  <a:schemeClr val="bg1"/>
                </a:solidFill>
                <a:latin typeface="IBM Plex Sans" panose="020B0503050203000203" pitchFamily="34" charset="77"/>
              </a:rPr>
              <a:t>modelos</a:t>
            </a:r>
            <a:r>
              <a:rPr lang="en-US" sz="950" b="1">
                <a:solidFill>
                  <a:schemeClr val="bg1"/>
                </a:solidFill>
                <a:latin typeface="IBM Plex Sans" panose="020B0503050203000203" pitchFamily="34" charset="77"/>
              </a:rPr>
              <a:t> de </a:t>
            </a:r>
            <a:r>
              <a:rPr lang="en-US" sz="950" b="1" err="1">
                <a:solidFill>
                  <a:schemeClr val="bg1"/>
                </a:solidFill>
                <a:latin typeface="IBM Plex Sans" panose="020B0503050203000203" pitchFamily="34" charset="77"/>
              </a:rPr>
              <a:t>mitigación</a:t>
            </a:r>
            <a:r>
              <a:rPr lang="en-US" sz="950" b="1">
                <a:solidFill>
                  <a:schemeClr val="bg1"/>
                </a:solidFill>
                <a:latin typeface="IBM Plex Sans" panose="020B0503050203000203" pitchFamily="34" charset="77"/>
              </a:rPr>
              <a:t>, </a:t>
            </a:r>
            <a:r>
              <a:rPr lang="en-US" sz="950" b="1" err="1">
                <a:solidFill>
                  <a:schemeClr val="bg1"/>
                </a:solidFill>
                <a:latin typeface="IBM Plex Sans" panose="020B0503050203000203" pitchFamily="34" charset="77"/>
              </a:rPr>
              <a:t>robustez</a:t>
            </a:r>
            <a:r>
              <a:rPr lang="en-US" sz="950" b="1">
                <a:solidFill>
                  <a:schemeClr val="bg1"/>
                </a:solidFill>
                <a:latin typeface="IBM Plex Sans" panose="020B0503050203000203" pitchFamily="34" charset="77"/>
              </a:rPr>
              <a:t> de </a:t>
            </a:r>
            <a:r>
              <a:rPr lang="en-US" sz="950" b="1" err="1">
                <a:solidFill>
                  <a:schemeClr val="bg1"/>
                </a:solidFill>
                <a:latin typeface="IBM Plex Sans" panose="020B0503050203000203" pitchFamily="34" charset="77"/>
              </a:rPr>
              <a:t>los</a:t>
            </a:r>
            <a:r>
              <a:rPr lang="en-US" sz="950" b="1">
                <a:solidFill>
                  <a:schemeClr val="bg1"/>
                </a:solidFill>
                <a:latin typeface="IBM Plex Sans" panose="020B0503050203000203" pitchFamily="34" charset="77"/>
              </a:rPr>
              <a:t> </a:t>
            </a:r>
            <a:r>
              <a:rPr lang="en-US" sz="950" b="1" err="1">
                <a:solidFill>
                  <a:schemeClr val="bg1"/>
                </a:solidFill>
                <a:latin typeface="IBM Plex Sans" panose="020B0503050203000203" pitchFamily="34" charset="77"/>
              </a:rPr>
              <a:t>modelos</a:t>
            </a:r>
            <a:r>
              <a:rPr lang="en-US" sz="950" b="1">
                <a:solidFill>
                  <a:schemeClr val="bg1"/>
                </a:solidFill>
                <a:latin typeface="IBM Plex Sans" panose="020B0503050203000203" pitchFamily="34" charset="77"/>
              </a:rPr>
              <a:t> y </a:t>
            </a:r>
            <a:r>
              <a:rPr lang="en-US" sz="950" b="1" err="1">
                <a:solidFill>
                  <a:schemeClr val="bg1"/>
                </a:solidFill>
                <a:latin typeface="IBM Plex Sans" panose="020B0503050203000203" pitchFamily="34" charset="77"/>
              </a:rPr>
              <a:t>pruebas</a:t>
            </a:r>
            <a:r>
              <a:rPr lang="en-US" sz="950" b="1">
                <a:solidFill>
                  <a:schemeClr val="bg1"/>
                </a:solidFill>
                <a:latin typeface="IBM Plex Sans" panose="020B0503050203000203" pitchFamily="34" charset="77"/>
              </a:rPr>
              <a:t> de </a:t>
            </a:r>
            <a:r>
              <a:rPr lang="en-US" sz="950" b="1" err="1">
                <a:solidFill>
                  <a:schemeClr val="bg1"/>
                </a:solidFill>
                <a:latin typeface="IBM Plex Sans" panose="020B0503050203000203" pitchFamily="34" charset="77"/>
              </a:rPr>
              <a:t>seguridad</a:t>
            </a:r>
            <a:r>
              <a:rPr lang="en-US" sz="950" b="1">
                <a:solidFill>
                  <a:schemeClr val="bg1"/>
                </a:solidFill>
                <a:latin typeface="IBM Plex Sans" panose="020B0503050203000203" pitchFamily="34" charset="77"/>
              </a:rPr>
              <a:t> de </a:t>
            </a:r>
            <a:r>
              <a:rPr lang="en-US" sz="950" b="1" err="1">
                <a:solidFill>
                  <a:schemeClr val="bg1"/>
                </a:solidFill>
                <a:latin typeface="IBM Plex Sans" panose="020B0503050203000203" pitchFamily="34" charset="77"/>
              </a:rPr>
              <a:t>los</a:t>
            </a:r>
            <a:r>
              <a:rPr lang="en-US" sz="950" b="1">
                <a:solidFill>
                  <a:schemeClr val="bg1"/>
                </a:solidFill>
                <a:latin typeface="IBM Plex Sans" panose="020B0503050203000203" pitchFamily="34" charset="77"/>
              </a:rPr>
              <a:t> </a:t>
            </a:r>
            <a:r>
              <a:rPr lang="en-US" sz="950" b="1" err="1">
                <a:solidFill>
                  <a:schemeClr val="bg1"/>
                </a:solidFill>
                <a:latin typeface="IBM Plex Sans" panose="020B0503050203000203" pitchFamily="34" charset="77"/>
              </a:rPr>
              <a:t>modelos</a:t>
            </a:r>
            <a:endParaRPr sz="950">
              <a:solidFill>
                <a:schemeClr val="bg1"/>
              </a:solidFill>
              <a:latin typeface="IBM Plex Sans" panose="020B0503050203000203" pitchFamily="34" charset="77"/>
            </a:endParaRPr>
          </a:p>
        </p:txBody>
      </p:sp>
      <p:sp>
        <p:nvSpPr>
          <p:cNvPr id="41" name="A Watson Teacher  can manage all data and models needed for training any Watson service from the same place."/>
          <p:cNvSpPr/>
          <p:nvPr/>
        </p:nvSpPr>
        <p:spPr>
          <a:xfrm>
            <a:off x="1529167" y="2243471"/>
            <a:ext cx="1418107" cy="9336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noAutofit/>
          </a:bodyPr>
          <a:lstStyle/>
          <a:p>
            <a:pPr defTabSz="457200">
              <a:defRPr sz="800">
                <a:latin typeface="IBM Plex Sans"/>
                <a:ea typeface="IBM Plex Sans"/>
                <a:cs typeface="IBM Plex Sans"/>
                <a:sym typeface="IBM Plex Sans"/>
              </a:defRPr>
            </a:pPr>
            <a:r>
              <a:rPr lang="en-US" sz="950" b="1" err="1">
                <a:solidFill>
                  <a:schemeClr val="bg1"/>
                </a:solidFill>
                <a:latin typeface="IBM Plex Sans" panose="020B0503050203000203" pitchFamily="34" charset="77"/>
              </a:rPr>
              <a:t>Encuentre</a:t>
            </a:r>
            <a:r>
              <a:rPr lang="en-US" sz="950">
                <a:solidFill>
                  <a:schemeClr val="bg1"/>
                </a:solidFill>
                <a:latin typeface="IBM Plex Sans" panose="020B0503050203000203" pitchFamily="34" charset="77"/>
              </a:rPr>
              <a:t> data (</a:t>
            </a:r>
            <a:r>
              <a:rPr lang="en-US" sz="950" err="1">
                <a:solidFill>
                  <a:schemeClr val="bg1"/>
                </a:solidFill>
                <a:latin typeface="IBM Plex Sans" panose="020B0503050203000203" pitchFamily="34" charset="77"/>
              </a:rPr>
              <a:t>estructurada</a:t>
            </a:r>
            <a:r>
              <a:rPr lang="en-US" sz="950">
                <a:solidFill>
                  <a:schemeClr val="bg1"/>
                </a:solidFill>
                <a:latin typeface="IBM Plex Sans" panose="020B0503050203000203" pitchFamily="34" charset="77"/>
              </a:rPr>
              <a:t>, No </a:t>
            </a:r>
            <a:r>
              <a:rPr lang="en-US" sz="950" err="1">
                <a:solidFill>
                  <a:schemeClr val="bg1"/>
                </a:solidFill>
                <a:latin typeface="IBM Plex Sans" panose="020B0503050203000203" pitchFamily="34" charset="77"/>
              </a:rPr>
              <a:t>estructurada</a:t>
            </a:r>
            <a:r>
              <a:rPr lang="en-US" sz="950">
                <a:solidFill>
                  <a:schemeClr val="bg1"/>
                </a:solidFill>
                <a:latin typeface="IBM Plex Sans" panose="020B0503050203000203" pitchFamily="34" charset="77"/>
              </a:rPr>
              <a:t>) y </a:t>
            </a:r>
            <a:r>
              <a:rPr lang="en-US" sz="950" err="1">
                <a:solidFill>
                  <a:schemeClr val="bg1"/>
                </a:solidFill>
                <a:latin typeface="IBM Plex Sans" panose="020B0503050203000203" pitchFamily="34" charset="77"/>
              </a:rPr>
              <a:t>recursos</a:t>
            </a:r>
            <a:r>
              <a:rPr lang="en-US" sz="950">
                <a:solidFill>
                  <a:schemeClr val="bg1"/>
                </a:solidFill>
                <a:latin typeface="IBM Plex Sans" panose="020B0503050203000203" pitchFamily="34" charset="77"/>
              </a:rPr>
              <a:t> de IA (e.g., </a:t>
            </a:r>
            <a:r>
              <a:rPr lang="en-US" sz="950" err="1">
                <a:solidFill>
                  <a:schemeClr val="bg1"/>
                </a:solidFill>
                <a:latin typeface="IBM Plex Sans" panose="020B0503050203000203" pitchFamily="34" charset="77"/>
              </a:rPr>
              <a:t>Modelos</a:t>
            </a:r>
            <a:r>
              <a:rPr lang="en-US" sz="950">
                <a:solidFill>
                  <a:schemeClr val="bg1"/>
                </a:solidFill>
                <a:latin typeface="IBM Plex Sans" panose="020B0503050203000203" pitchFamily="34" charset="77"/>
              </a:rPr>
              <a:t> de ML/DL, notebooks, Watson Data Kits) </a:t>
            </a:r>
            <a:r>
              <a:rPr lang="en-US" sz="950" err="1">
                <a:solidFill>
                  <a:schemeClr val="bg1"/>
                </a:solidFill>
                <a:latin typeface="IBM Plex Sans" panose="020B0503050203000203" pitchFamily="34" charset="77"/>
              </a:rPr>
              <a:t>en</a:t>
            </a:r>
            <a:r>
              <a:rPr lang="en-US" sz="950">
                <a:solidFill>
                  <a:schemeClr val="bg1"/>
                </a:solidFill>
                <a:latin typeface="IBM Plex Sans" panose="020B0503050203000203" pitchFamily="34" charset="77"/>
              </a:rPr>
              <a:t> el </a:t>
            </a:r>
            <a:r>
              <a:rPr lang="en-US" sz="950" b="1">
                <a:solidFill>
                  <a:schemeClr val="bg1"/>
                </a:solidFill>
                <a:latin typeface="IBM Plex Sans" panose="020B0503050203000203" pitchFamily="34" charset="77"/>
              </a:rPr>
              <a:t>Knowledge Catalog</a:t>
            </a:r>
            <a:r>
              <a:rPr lang="en-US" sz="950">
                <a:solidFill>
                  <a:schemeClr val="bg1"/>
                </a:solidFill>
                <a:latin typeface="IBM Plex Sans" panose="020B0503050203000203" pitchFamily="34" charset="77"/>
              </a:rPr>
              <a:t> con </a:t>
            </a:r>
            <a:r>
              <a:rPr lang="en-US" sz="950" err="1">
                <a:solidFill>
                  <a:schemeClr val="bg1"/>
                </a:solidFill>
                <a:latin typeface="IBM Plex Sans" panose="020B0503050203000203" pitchFamily="34" charset="77"/>
              </a:rPr>
              <a:t>capacidades</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búsqueda</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inteligente</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facilitando</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los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niveles</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acceso</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correcto</a:t>
            </a:r>
            <a:r>
              <a:rPr lang="en-US" sz="950">
                <a:solidFill>
                  <a:schemeClr val="bg1"/>
                </a:solidFill>
                <a:latin typeface="IBM Plex Sans" panose="020B0503050203000203" pitchFamily="34" charset="77"/>
              </a:rPr>
              <a:t> a </a:t>
            </a:r>
            <a:r>
              <a:rPr lang="en-US" sz="950" err="1">
                <a:solidFill>
                  <a:schemeClr val="bg1"/>
                </a:solidFill>
                <a:latin typeface="IBM Plex Sans" panose="020B0503050203000203" pitchFamily="34" charset="77"/>
              </a:rPr>
              <a:t>los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ususarios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correctos</a:t>
            </a:r>
            <a:r>
              <a:rPr lang="en-US" sz="950">
                <a:solidFill>
                  <a:schemeClr val="bg1"/>
                </a:solidFill>
                <a:latin typeface="IBM Plex Sans" panose="020B0503050203000203" pitchFamily="34" charset="77"/>
              </a:rPr>
              <a:t>.</a:t>
            </a:r>
            <a:endParaRPr sz="950">
              <a:solidFill>
                <a:schemeClr val="bg1"/>
              </a:solidFill>
              <a:latin typeface="IBM Plex Sans" panose="020B0503050203000203" pitchFamily="34" charset="77"/>
            </a:endParaRPr>
          </a:p>
        </p:txBody>
      </p:sp>
    </p:spTree>
    <p:extLst>
      <p:ext uri="{BB962C8B-B14F-4D97-AF65-F5344CB8AC3E}">
        <p14:creationId xmlns:p14="http://schemas.microsoft.com/office/powerpoint/2010/main" val="74408921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p:cNvSpPr/>
          <p:nvPr/>
        </p:nvSpPr>
        <p:spPr>
          <a:xfrm>
            <a:off x="0" y="0"/>
            <a:ext cx="9143999" cy="1039115"/>
          </a:xfrm>
          <a:prstGeom prst="rect">
            <a:avLst/>
          </a:prstGeom>
          <a:solidFill>
            <a:schemeClr val="accent2">
              <a:lumMod val="75000"/>
            </a:schemeClr>
          </a:solidFill>
          <a:ln w="3175">
            <a:miter lim="400000"/>
          </a:ln>
        </p:spPr>
        <p:txBody>
          <a:bodyPr lIns="182880" tIns="182880" rIns="19050" bIns="19050" anchor="t" anchorCtr="0"/>
          <a:lstStyle/>
          <a:p>
            <a:r>
              <a:rPr lang="en-US" sz="2000" b="1">
                <a:solidFill>
                  <a:schemeClr val="bg2"/>
                </a:solidFill>
                <a:latin typeface="+mj-lt"/>
                <a:ea typeface="Helvetica Neue" charset="0"/>
                <a:cs typeface="Helvetica Neue" charset="0"/>
              </a:rPr>
              <a:t>Watson Studio</a:t>
            </a:r>
          </a:p>
          <a:p>
            <a:r>
              <a:rPr lang="en-US" sz="2000" err="1">
                <a:solidFill>
                  <a:schemeClr val="bg2"/>
                </a:solidFill>
                <a:latin typeface="+mj-lt"/>
                <a:ea typeface="Helvetica Neue" charset="0"/>
                <a:cs typeface="Helvetica Neue" charset="0"/>
              </a:rPr>
              <a:t>Soportando</a:t>
            </a:r>
            <a:r>
              <a:rPr lang="en-US" sz="2000">
                <a:solidFill>
                  <a:schemeClr val="bg2"/>
                </a:solidFill>
                <a:latin typeface="+mj-lt"/>
                <a:ea typeface="Helvetica Neue" charset="0"/>
                <a:cs typeface="Helvetica Neue" charset="0"/>
              </a:rPr>
              <a:t> un </a:t>
            </a:r>
            <a:r>
              <a:rPr lang="en-US" sz="2000" err="1">
                <a:solidFill>
                  <a:schemeClr val="bg2"/>
                </a:solidFill>
                <a:latin typeface="+mj-lt"/>
                <a:ea typeface="Helvetica Neue" charset="0"/>
                <a:cs typeface="Helvetica Neue" charset="0"/>
              </a:rPr>
              <a:t>flujo</a:t>
            </a:r>
            <a:r>
              <a:rPr lang="en-US" sz="2000">
                <a:solidFill>
                  <a:schemeClr val="bg2"/>
                </a:solidFill>
                <a:latin typeface="+mj-lt"/>
                <a:ea typeface="Helvetica Neue" charset="0"/>
                <a:cs typeface="Helvetica Neue" charset="0"/>
              </a:rPr>
              <a:t> de AI de principio a fin</a:t>
            </a:r>
          </a:p>
        </p:txBody>
      </p:sp>
      <p:sp>
        <p:nvSpPr>
          <p:cNvPr id="15" name="TextBox 14"/>
          <p:cNvSpPr txBox="1"/>
          <p:nvPr/>
        </p:nvSpPr>
        <p:spPr>
          <a:xfrm>
            <a:off x="3890386" y="1223493"/>
            <a:ext cx="5061204" cy="3819376"/>
          </a:xfrm>
          <a:prstGeom prst="rect">
            <a:avLst/>
          </a:prstGeom>
          <a:noFill/>
          <a:ln w="19050">
            <a:solidFill>
              <a:schemeClr val="accent5"/>
            </a:solidFill>
            <a:prstDash val="dash"/>
          </a:ln>
        </p:spPr>
        <p:txBody>
          <a:bodyPr wrap="square" rtlCol="0">
            <a:noAutofit/>
          </a:bodyPr>
          <a:lstStyle/>
          <a:p>
            <a:pPr algn="ctr" fontAlgn="base">
              <a:spcBef>
                <a:spcPct val="0"/>
              </a:spcBef>
              <a:spcAft>
                <a:spcPct val="0"/>
              </a:spcAft>
            </a:pPr>
            <a:endParaRPr lang="en-US" sz="1125">
              <a:solidFill>
                <a:srgbClr val="1FB3CF">
                  <a:lumMod val="50000"/>
                  <a:lumOff val="50000"/>
                </a:srgbClr>
              </a:solidFill>
              <a:ea typeface="HelvNeue for IBM" charset="0"/>
              <a:cs typeface="HelvNeue for IBM" charset="0"/>
            </a:endParaRPr>
          </a:p>
        </p:txBody>
      </p:sp>
      <p:sp>
        <p:nvSpPr>
          <p:cNvPr id="16" name="Can 15"/>
          <p:cNvSpPr/>
          <p:nvPr/>
        </p:nvSpPr>
        <p:spPr>
          <a:xfrm>
            <a:off x="4218269" y="4366313"/>
            <a:ext cx="4297533" cy="477611"/>
          </a:xfrm>
          <a:prstGeom prst="can">
            <a:avLst/>
          </a:prstGeom>
          <a:solidFill>
            <a:schemeClr val="bg2">
              <a:lumMod val="95000"/>
            </a:schemeClr>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13">
                <a:solidFill>
                  <a:srgbClr val="000000"/>
                </a:solidFill>
              </a:rPr>
              <a:t>Model Lifecycle Management</a:t>
            </a:r>
          </a:p>
        </p:txBody>
      </p:sp>
      <p:pic>
        <p:nvPicPr>
          <p:cNvPr id="17" name="Picture 2" descr="mage result for rstudio icon transpar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7831" y="1772561"/>
            <a:ext cx="1010892" cy="3552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mage result for jupyter notebookes icon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123" y="1719796"/>
            <a:ext cx="460760" cy="46076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4049486" y="2423165"/>
            <a:ext cx="2258293" cy="198139"/>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125">
                <a:solidFill>
                  <a:schemeClr val="bg1"/>
                </a:solidFill>
              </a:rPr>
              <a:t>Runtimes de Machine Learning</a:t>
            </a:r>
          </a:p>
        </p:txBody>
      </p:sp>
      <p:pic>
        <p:nvPicPr>
          <p:cNvPr id="24" name="Picture 6" descr="mage result for scikit learn icon transpar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9728" y="2607996"/>
            <a:ext cx="436864" cy="436864"/>
          </a:xfrm>
          <a:prstGeom prst="rect">
            <a:avLst/>
          </a:prstGeom>
          <a:noFill/>
          <a:ln>
            <a:noFill/>
          </a:ln>
          <a:extLst/>
        </p:spPr>
      </p:pic>
      <p:pic>
        <p:nvPicPr>
          <p:cNvPr id="25" name="Picture 24" descr="mage result for xg boost icon transpar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3599" y="3019059"/>
            <a:ext cx="479489" cy="184509"/>
          </a:xfrm>
          <a:prstGeom prst="rect">
            <a:avLst/>
          </a:prstGeom>
          <a:noFill/>
          <a:ln>
            <a:noFill/>
          </a:ln>
          <a:extLst/>
        </p:spPr>
      </p:pic>
      <p:pic>
        <p:nvPicPr>
          <p:cNvPr id="27" name="Picture 10" descr="mage result for Spark MLlib icon transpar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4817" y="2671593"/>
            <a:ext cx="367393" cy="331550"/>
          </a:xfrm>
          <a:prstGeom prst="rect">
            <a:avLst/>
          </a:prstGeom>
          <a:noFill/>
          <a:ln>
            <a:noFill/>
          </a:ln>
          <a:extLst/>
        </p:spPr>
      </p:pic>
      <p:pic>
        <p:nvPicPr>
          <p:cNvPr id="28" name="Picture 27" descr="mage result for Spark MLlib icon transpar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5233" y="2702839"/>
            <a:ext cx="493357" cy="262423"/>
          </a:xfrm>
          <a:prstGeom prst="rect">
            <a:avLst/>
          </a:prstGeom>
          <a:noFill/>
          <a:ln>
            <a:noFill/>
          </a:ln>
          <a:extLst/>
        </p:spPr>
      </p:pic>
      <p:grpSp>
        <p:nvGrpSpPr>
          <p:cNvPr id="30" name="Group 29"/>
          <p:cNvGrpSpPr/>
          <p:nvPr/>
        </p:nvGrpSpPr>
        <p:grpSpPr>
          <a:xfrm>
            <a:off x="6387745" y="2387022"/>
            <a:ext cx="2088891" cy="809838"/>
            <a:chOff x="3292803" y="2539631"/>
            <a:chExt cx="2785188" cy="1079784"/>
          </a:xfrm>
          <a:noFill/>
        </p:grpSpPr>
        <p:sp>
          <p:nvSpPr>
            <p:cNvPr id="31" name="Rectangle 30"/>
            <p:cNvSpPr/>
            <p:nvPr/>
          </p:nvSpPr>
          <p:spPr>
            <a:xfrm>
              <a:off x="3292803" y="2539631"/>
              <a:ext cx="2785188" cy="312375"/>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125">
                  <a:solidFill>
                    <a:schemeClr val="bg1"/>
                  </a:solidFill>
                </a:rPr>
                <a:t>Runtimes de Deep Learning</a:t>
              </a:r>
            </a:p>
          </p:txBody>
        </p:sp>
        <p:pic>
          <p:nvPicPr>
            <p:cNvPr id="32" name="Picture 12" descr="mage result for Tensorflow icon transpar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12243" y="3237353"/>
              <a:ext cx="468863" cy="382062"/>
            </a:xfrm>
            <a:prstGeom prst="rect">
              <a:avLst/>
            </a:prstGeom>
            <a:grpFill/>
            <a:ln>
              <a:noFill/>
            </a:ln>
            <a:extLst/>
          </p:spPr>
        </p:pic>
        <p:pic>
          <p:nvPicPr>
            <p:cNvPr id="33" name="Picture 32"/>
            <p:cNvPicPr>
              <a:picLocks noChangeAspect="1"/>
            </p:cNvPicPr>
            <p:nvPr/>
          </p:nvPicPr>
          <p:blipFill>
            <a:blip r:embed="rId9"/>
            <a:stretch>
              <a:fillRect/>
            </a:stretch>
          </p:blipFill>
          <p:spPr>
            <a:xfrm>
              <a:off x="3921471" y="2986672"/>
              <a:ext cx="621165" cy="241141"/>
            </a:xfrm>
            <a:prstGeom prst="rect">
              <a:avLst/>
            </a:prstGeom>
            <a:grpFill/>
            <a:ln>
              <a:noFill/>
            </a:ln>
          </p:spPr>
        </p:pic>
        <p:pic>
          <p:nvPicPr>
            <p:cNvPr id="42" name="Picture 41"/>
            <p:cNvPicPr>
              <a:picLocks noChangeAspect="1"/>
            </p:cNvPicPr>
            <p:nvPr/>
          </p:nvPicPr>
          <p:blipFill>
            <a:blip r:embed="rId10"/>
            <a:stretch>
              <a:fillRect/>
            </a:stretch>
          </p:blipFill>
          <p:spPr>
            <a:xfrm>
              <a:off x="4355428" y="3332954"/>
              <a:ext cx="517334" cy="163600"/>
            </a:xfrm>
            <a:prstGeom prst="rect">
              <a:avLst/>
            </a:prstGeom>
            <a:grpFill/>
            <a:ln>
              <a:noFill/>
            </a:ln>
          </p:spPr>
        </p:pic>
        <p:pic>
          <p:nvPicPr>
            <p:cNvPr id="43" name="Picture 42"/>
            <p:cNvPicPr>
              <a:picLocks noChangeAspect="1"/>
            </p:cNvPicPr>
            <p:nvPr/>
          </p:nvPicPr>
          <p:blipFill>
            <a:blip r:embed="rId11"/>
            <a:stretch>
              <a:fillRect/>
            </a:stretch>
          </p:blipFill>
          <p:spPr>
            <a:xfrm>
              <a:off x="5233186" y="3161589"/>
              <a:ext cx="581021" cy="294981"/>
            </a:xfrm>
            <a:prstGeom prst="rect">
              <a:avLst/>
            </a:prstGeom>
            <a:grpFill/>
            <a:ln>
              <a:noFill/>
            </a:ln>
          </p:spPr>
        </p:pic>
      </p:grpSp>
      <p:pic>
        <p:nvPicPr>
          <p:cNvPr id="44" name="Picture 43" descr="mage result for docker icon transparen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5591" y="3677271"/>
            <a:ext cx="591543" cy="52746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2" descr="mage result for kubernetes icon transparen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39858" y="3639105"/>
            <a:ext cx="676293" cy="57968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mage result for nvidia gpu icon transparent"/>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63041" y="3642579"/>
            <a:ext cx="605509" cy="605509"/>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4218889" y="1414800"/>
            <a:ext cx="4231671" cy="248145"/>
          </a:xfrm>
          <a:prstGeom prst="rect">
            <a:avLst/>
          </a:prstGeom>
          <a:noFill/>
          <a:ln w="19050">
            <a:noFill/>
          </a:ln>
        </p:spPr>
        <p:txBody>
          <a:bodyPr wrap="square" rtlCol="0">
            <a:spAutoFit/>
          </a:bodyPr>
          <a:lstStyle/>
          <a:p>
            <a:pPr algn="ctr" fontAlgn="base">
              <a:spcBef>
                <a:spcPct val="0"/>
              </a:spcBef>
              <a:spcAft>
                <a:spcPct val="0"/>
              </a:spcAft>
            </a:pPr>
            <a:r>
              <a:rPr lang="en-US" sz="1125" err="1">
                <a:solidFill>
                  <a:schemeClr val="bg1"/>
                </a:solidFill>
                <a:ea typeface="HelvNeue for IBM" charset="0"/>
                <a:cs typeface="HelvNeue for IBM" charset="0"/>
              </a:rPr>
              <a:t>Herramientas</a:t>
            </a:r>
            <a:r>
              <a:rPr lang="en-US" sz="1125">
                <a:solidFill>
                  <a:schemeClr val="bg1"/>
                </a:solidFill>
                <a:ea typeface="HelvNeue for IBM" charset="0"/>
                <a:cs typeface="HelvNeue for IBM" charset="0"/>
              </a:rPr>
              <a:t> de </a:t>
            </a:r>
            <a:r>
              <a:rPr lang="en-US" sz="1125" err="1">
                <a:solidFill>
                  <a:schemeClr val="bg1"/>
                </a:solidFill>
                <a:ea typeface="HelvNeue for IBM" charset="0"/>
                <a:cs typeface="HelvNeue for IBM" charset="0"/>
              </a:rPr>
              <a:t>creación</a:t>
            </a:r>
            <a:endParaRPr lang="en-US" sz="1125">
              <a:solidFill>
                <a:schemeClr val="bg1"/>
              </a:solidFill>
              <a:ea typeface="HelvNeue for IBM" charset="0"/>
              <a:cs typeface="HelvNeue for IBM" charset="0"/>
            </a:endParaRPr>
          </a:p>
        </p:txBody>
      </p:sp>
      <p:sp>
        <p:nvSpPr>
          <p:cNvPr id="48" name="TextBox 47"/>
          <p:cNvSpPr txBox="1"/>
          <p:nvPr/>
        </p:nvSpPr>
        <p:spPr>
          <a:xfrm>
            <a:off x="4557529" y="3374615"/>
            <a:ext cx="4247513" cy="248145"/>
          </a:xfrm>
          <a:prstGeom prst="rect">
            <a:avLst/>
          </a:prstGeom>
          <a:noFill/>
          <a:ln w="19050">
            <a:noFill/>
          </a:ln>
        </p:spPr>
        <p:txBody>
          <a:bodyPr wrap="square" rtlCol="0">
            <a:spAutoFit/>
          </a:bodyPr>
          <a:lstStyle/>
          <a:p>
            <a:pPr algn="ctr" fontAlgn="base">
              <a:spcBef>
                <a:spcPct val="0"/>
              </a:spcBef>
              <a:spcAft>
                <a:spcPct val="0"/>
              </a:spcAft>
            </a:pPr>
            <a:r>
              <a:rPr lang="en-US" sz="1125">
                <a:solidFill>
                  <a:schemeClr val="bg1"/>
                </a:solidFill>
                <a:ea typeface="HelvNeue for IBM" charset="0"/>
                <a:cs typeface="HelvNeue for IBM" charset="0"/>
              </a:rPr>
              <a:t>Cloud Infrastructure as a Service</a:t>
            </a:r>
          </a:p>
        </p:txBody>
      </p:sp>
      <p:cxnSp>
        <p:nvCxnSpPr>
          <p:cNvPr id="50" name="Straight Connector 49"/>
          <p:cNvCxnSpPr/>
          <p:nvPr/>
        </p:nvCxnSpPr>
        <p:spPr>
          <a:xfrm>
            <a:off x="4282911" y="2625866"/>
            <a:ext cx="1917870" cy="0"/>
          </a:xfrm>
          <a:prstGeom prst="line">
            <a:avLst/>
          </a:prstGeom>
          <a:ln w="19050">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4229123" y="3318524"/>
            <a:ext cx="4221437" cy="0"/>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6524183" y="2630438"/>
            <a:ext cx="1879092" cy="5273"/>
          </a:xfrm>
          <a:prstGeom prst="line">
            <a:avLst/>
          </a:prstGeom>
          <a:ln w="19050">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4229123" y="2313297"/>
            <a:ext cx="4221437" cy="0"/>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pic>
        <p:nvPicPr>
          <p:cNvPr id="54" name="Picture 53"/>
          <p:cNvPicPr>
            <a:picLocks noChangeAspect="1"/>
          </p:cNvPicPr>
          <p:nvPr/>
        </p:nvPicPr>
        <p:blipFill>
          <a:blip r:embed="rId15"/>
          <a:stretch>
            <a:fillRect/>
          </a:stretch>
        </p:blipFill>
        <p:spPr>
          <a:xfrm>
            <a:off x="6081916" y="1662693"/>
            <a:ext cx="639752" cy="574967"/>
          </a:xfrm>
          <a:prstGeom prst="rect">
            <a:avLst/>
          </a:prstGeom>
        </p:spPr>
      </p:pic>
      <p:sp>
        <p:nvSpPr>
          <p:cNvPr id="56" name="TextBox 55"/>
          <p:cNvSpPr txBox="1"/>
          <p:nvPr/>
        </p:nvSpPr>
        <p:spPr>
          <a:xfrm>
            <a:off x="155382" y="2675322"/>
            <a:ext cx="3822227" cy="590931"/>
          </a:xfrm>
          <a:prstGeom prst="rect">
            <a:avLst/>
          </a:prstGeom>
          <a:noFill/>
        </p:spPr>
        <p:txBody>
          <a:bodyPr wrap="square" rtlCol="0">
            <a:spAutoFit/>
          </a:bodyPr>
          <a:lstStyle/>
          <a:p>
            <a:pPr marL="89297" indent="-89297">
              <a:buFont typeface="Arial" charset="0"/>
              <a:buChar char="•"/>
            </a:pPr>
            <a:r>
              <a:rPr lang="en-US" altLang="en-US" sz="1200">
                <a:solidFill>
                  <a:schemeClr val="bg1"/>
                </a:solidFill>
                <a:ea typeface="Helvetica Neue" charset="0"/>
                <a:cs typeface="Helvetica Neue" charset="0"/>
              </a:rPr>
              <a:t>Los frameworks de </a:t>
            </a:r>
            <a:r>
              <a:rPr lang="en-US" altLang="en-US" sz="1200" err="1">
                <a:solidFill>
                  <a:schemeClr val="bg1"/>
                </a:solidFill>
                <a:ea typeface="Helvetica Neue" charset="0"/>
                <a:cs typeface="Helvetica Neue" charset="0"/>
              </a:rPr>
              <a:t>desarrollo</a:t>
            </a:r>
            <a:r>
              <a:rPr lang="en-US" altLang="en-US" sz="1200">
                <a:solidFill>
                  <a:schemeClr val="bg1"/>
                </a:solidFill>
                <a:ea typeface="Helvetica Neue" charset="0"/>
                <a:cs typeface="Helvetica Neue" charset="0"/>
              </a:rPr>
              <a:t> mas </a:t>
            </a:r>
            <a:r>
              <a:rPr lang="en-US" altLang="en-US" sz="1200" err="1">
                <a:solidFill>
                  <a:schemeClr val="bg1"/>
                </a:solidFill>
                <a:ea typeface="Helvetica Neue" charset="0"/>
                <a:cs typeface="Helvetica Neue" charset="0"/>
              </a:rPr>
              <a:t>populares</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en</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estándares</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abiertos</a:t>
            </a:r>
            <a:endParaRPr lang="en-US" altLang="en-US" sz="1200">
              <a:solidFill>
                <a:schemeClr val="bg1"/>
              </a:solidFill>
              <a:ea typeface="Helvetica Neue" charset="0"/>
              <a:cs typeface="Helvetica Neue" charset="0"/>
            </a:endParaRPr>
          </a:p>
          <a:p>
            <a:pPr marL="89297" indent="-89297">
              <a:buFont typeface="Arial" charset="0"/>
              <a:buChar char="•"/>
            </a:pPr>
            <a:r>
              <a:rPr lang="en-US" altLang="en-US" sz="1200">
                <a:solidFill>
                  <a:schemeClr val="bg1"/>
                </a:solidFill>
                <a:ea typeface="Helvetica Neue" charset="0"/>
                <a:cs typeface="Helvetica Neue" charset="0"/>
              </a:rPr>
              <a:t>Frameworks de IBM con </a:t>
            </a:r>
            <a:r>
              <a:rPr lang="en-US" altLang="en-US" sz="1200" err="1">
                <a:solidFill>
                  <a:schemeClr val="bg1"/>
                </a:solidFill>
                <a:ea typeface="Helvetica Neue" charset="0"/>
                <a:cs typeface="Helvetica Neue" charset="0"/>
              </a:rPr>
              <a:t>altas</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capacidades</a:t>
            </a:r>
            <a:endParaRPr lang="en-US" altLang="en-US" sz="1200">
              <a:solidFill>
                <a:schemeClr val="bg1"/>
              </a:solidFill>
              <a:ea typeface="Helvetica Neue" charset="0"/>
              <a:cs typeface="Helvetica Neue" charset="0"/>
            </a:endParaRPr>
          </a:p>
        </p:txBody>
      </p:sp>
      <p:sp>
        <p:nvSpPr>
          <p:cNvPr id="57" name="TextBox 56"/>
          <p:cNvSpPr txBox="1"/>
          <p:nvPr/>
        </p:nvSpPr>
        <p:spPr>
          <a:xfrm>
            <a:off x="155382" y="1464264"/>
            <a:ext cx="3821068" cy="757130"/>
          </a:xfrm>
          <a:prstGeom prst="rect">
            <a:avLst/>
          </a:prstGeom>
          <a:noFill/>
        </p:spPr>
        <p:txBody>
          <a:bodyPr wrap="square" rtlCol="0">
            <a:spAutoFit/>
          </a:bodyPr>
          <a:lstStyle/>
          <a:p>
            <a:pPr marL="89297" indent="-89297">
              <a:buFont typeface="Arial" charset="0"/>
              <a:buChar char="•"/>
            </a:pPr>
            <a:r>
              <a:rPr lang="en-US" sz="1200" err="1">
                <a:solidFill>
                  <a:schemeClr val="bg1"/>
                </a:solidFill>
                <a:ea typeface="Helvetica Neue" charset="0"/>
                <a:cs typeface="Helvetica Neue" charset="0"/>
              </a:rPr>
              <a:t>Crear</a:t>
            </a:r>
            <a:r>
              <a:rPr lang="en-US" sz="1200">
                <a:solidFill>
                  <a:schemeClr val="bg1"/>
                </a:solidFill>
                <a:ea typeface="Helvetica Neue" charset="0"/>
                <a:cs typeface="Helvetica Neue" charset="0"/>
              </a:rPr>
              <a:t>, </a:t>
            </a:r>
            <a:r>
              <a:rPr lang="en-US" sz="1200" err="1">
                <a:solidFill>
                  <a:schemeClr val="bg1"/>
                </a:solidFill>
                <a:ea typeface="Helvetica Neue" charset="0"/>
                <a:cs typeface="Helvetica Neue" charset="0"/>
              </a:rPr>
              <a:t>colaborar</a:t>
            </a:r>
            <a:r>
              <a:rPr lang="en-US" sz="1200">
                <a:solidFill>
                  <a:schemeClr val="bg1"/>
                </a:solidFill>
                <a:ea typeface="Helvetica Neue" charset="0"/>
                <a:cs typeface="Helvetica Neue" charset="0"/>
              </a:rPr>
              <a:t>, </a:t>
            </a:r>
            <a:r>
              <a:rPr lang="en-US" sz="1200" err="1">
                <a:solidFill>
                  <a:schemeClr val="bg1"/>
                </a:solidFill>
                <a:ea typeface="Helvetica Neue" charset="0"/>
                <a:cs typeface="Helvetica Neue" charset="0"/>
              </a:rPr>
              <a:t>desplegar</a:t>
            </a:r>
            <a:r>
              <a:rPr lang="en-US" sz="1200">
                <a:solidFill>
                  <a:schemeClr val="bg1"/>
                </a:solidFill>
                <a:ea typeface="Helvetica Neue" charset="0"/>
                <a:cs typeface="Helvetica Neue" charset="0"/>
              </a:rPr>
              <a:t> y </a:t>
            </a:r>
            <a:r>
              <a:rPr lang="en-US" sz="1200" err="1">
                <a:solidFill>
                  <a:schemeClr val="bg1"/>
                </a:solidFill>
                <a:ea typeface="Helvetica Neue" charset="0"/>
                <a:cs typeface="Helvetica Neue" charset="0"/>
              </a:rPr>
              <a:t>monitorear</a:t>
            </a:r>
            <a:endParaRPr lang="en-US" sz="1200">
              <a:solidFill>
                <a:schemeClr val="bg1"/>
              </a:solidFill>
              <a:ea typeface="Helvetica Neue" charset="0"/>
              <a:cs typeface="Helvetica Neue" charset="0"/>
            </a:endParaRPr>
          </a:p>
          <a:p>
            <a:pPr marL="89297" indent="-89297">
              <a:buFont typeface="Arial" charset="0"/>
              <a:buChar char="•"/>
            </a:pPr>
            <a:r>
              <a:rPr lang="en-US" altLang="en-US" sz="1200">
                <a:solidFill>
                  <a:schemeClr val="bg1"/>
                </a:solidFill>
                <a:ea typeface="Helvetica Neue" charset="0"/>
                <a:cs typeface="Helvetica Neue" charset="0"/>
              </a:rPr>
              <a:t>Las </a:t>
            </a:r>
            <a:r>
              <a:rPr lang="en-US" altLang="en-US" sz="1200" err="1">
                <a:solidFill>
                  <a:schemeClr val="bg1"/>
                </a:solidFill>
                <a:ea typeface="Helvetica Neue" charset="0"/>
                <a:cs typeface="Helvetica Neue" charset="0"/>
              </a:rPr>
              <a:t>mejores</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herramientas</a:t>
            </a:r>
            <a:r>
              <a:rPr lang="en-US" altLang="en-US" sz="1200">
                <a:solidFill>
                  <a:schemeClr val="bg1"/>
                </a:solidFill>
                <a:ea typeface="Helvetica Neue" charset="0"/>
                <a:cs typeface="Helvetica Neue" charset="0"/>
              </a:rPr>
              <a:t> de open source y de IBM</a:t>
            </a:r>
          </a:p>
          <a:p>
            <a:pPr marL="89297" indent="-89297">
              <a:buFont typeface="Arial" charset="0"/>
              <a:buChar char="•"/>
            </a:pPr>
            <a:r>
              <a:rPr lang="en-US" altLang="en-US" sz="1200" err="1">
                <a:solidFill>
                  <a:schemeClr val="bg1"/>
                </a:solidFill>
                <a:ea typeface="Helvetica Neue" charset="0"/>
                <a:cs typeface="Helvetica Neue" charset="0"/>
              </a:rPr>
              <a:t>Codifique</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en</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diferentes</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lenguajes</a:t>
            </a:r>
            <a:r>
              <a:rPr lang="en-US" altLang="en-US" sz="1200">
                <a:solidFill>
                  <a:schemeClr val="bg1"/>
                </a:solidFill>
                <a:ea typeface="Helvetica Neue" charset="0"/>
                <a:cs typeface="Helvetica Neue" charset="0"/>
              </a:rPr>
              <a:t> (R, Python or Scala) y </a:t>
            </a:r>
            <a:r>
              <a:rPr lang="en-US" altLang="en-US" sz="1200" err="1">
                <a:solidFill>
                  <a:schemeClr val="bg1"/>
                </a:solidFill>
                <a:ea typeface="Helvetica Neue" charset="0"/>
                <a:cs typeface="Helvetica Neue" charset="0"/>
              </a:rPr>
              <a:t>herramientas</a:t>
            </a:r>
            <a:r>
              <a:rPr lang="en-US" altLang="en-US" sz="1200">
                <a:solidFill>
                  <a:schemeClr val="bg1"/>
                </a:solidFill>
                <a:ea typeface="Helvetica Neue" charset="0"/>
                <a:cs typeface="Helvetica Neue" charset="0"/>
              </a:rPr>
              <a:t> de </a:t>
            </a:r>
            <a:r>
              <a:rPr lang="en-US" altLang="en-US" sz="1200" err="1">
                <a:solidFill>
                  <a:schemeClr val="bg1"/>
                </a:solidFill>
                <a:ea typeface="Helvetica Neue" charset="0"/>
                <a:cs typeface="Helvetica Neue" charset="0"/>
              </a:rPr>
              <a:t>modelamiento</a:t>
            </a:r>
            <a:r>
              <a:rPr lang="en-US" altLang="en-US" sz="1200">
                <a:solidFill>
                  <a:schemeClr val="bg1"/>
                </a:solidFill>
                <a:ea typeface="Helvetica Neue" charset="0"/>
                <a:cs typeface="Helvetica Neue" charset="0"/>
              </a:rPr>
              <a:t> visual</a:t>
            </a:r>
          </a:p>
        </p:txBody>
      </p:sp>
      <p:sp>
        <p:nvSpPr>
          <p:cNvPr id="58" name="TextBox 57"/>
          <p:cNvSpPr txBox="1"/>
          <p:nvPr/>
        </p:nvSpPr>
        <p:spPr>
          <a:xfrm>
            <a:off x="155382" y="3500678"/>
            <a:ext cx="3821068" cy="830997"/>
          </a:xfrm>
          <a:prstGeom prst="rect">
            <a:avLst/>
          </a:prstGeom>
          <a:noFill/>
        </p:spPr>
        <p:txBody>
          <a:bodyPr wrap="square" rtlCol="0">
            <a:spAutoFit/>
          </a:bodyPr>
          <a:lstStyle/>
          <a:p>
            <a:endParaRPr lang="en-US" altLang="en-US" sz="1200" b="1">
              <a:solidFill>
                <a:schemeClr val="bg1"/>
              </a:solidFill>
              <a:ea typeface="Helvetica Neue" charset="0"/>
              <a:cs typeface="Helvetica Neue" charset="0"/>
            </a:endParaRPr>
          </a:p>
          <a:p>
            <a:pPr marL="89297" indent="-89297">
              <a:buFont typeface="Arial" charset="0"/>
              <a:buChar char="•"/>
            </a:pPr>
            <a:r>
              <a:rPr lang="en-US" altLang="en-US" sz="1200" err="1">
                <a:solidFill>
                  <a:schemeClr val="bg1"/>
                </a:solidFill>
                <a:ea typeface="Helvetica Neue" charset="0"/>
                <a:cs typeface="Helvetica Neue" charset="0"/>
              </a:rPr>
              <a:t>Servicio</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completamente</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gestionado</a:t>
            </a:r>
            <a:endParaRPr lang="en-US" altLang="en-US" sz="1200">
              <a:solidFill>
                <a:schemeClr val="bg1"/>
              </a:solidFill>
              <a:ea typeface="Helvetica Neue" charset="0"/>
              <a:cs typeface="Helvetica Neue" charset="0"/>
            </a:endParaRPr>
          </a:p>
          <a:p>
            <a:pPr marL="89297" indent="-89297">
              <a:buFont typeface="Arial" charset="0"/>
              <a:buChar char="•"/>
            </a:pPr>
            <a:r>
              <a:rPr lang="en-US" altLang="en-US" sz="1200" err="1">
                <a:solidFill>
                  <a:schemeClr val="bg1"/>
                </a:solidFill>
                <a:ea typeface="Helvetica Neue" charset="0"/>
                <a:cs typeface="Helvetica Neue" charset="0"/>
              </a:rPr>
              <a:t>Administración</a:t>
            </a:r>
            <a:r>
              <a:rPr lang="en-US" altLang="en-US" sz="1200">
                <a:solidFill>
                  <a:schemeClr val="bg1"/>
                </a:solidFill>
                <a:ea typeface="Helvetica Neue" charset="0"/>
                <a:cs typeface="Helvetica Neue" charset="0"/>
              </a:rPr>
              <a:t> de </a:t>
            </a:r>
            <a:r>
              <a:rPr lang="en-US" altLang="en-US" sz="1200" err="1">
                <a:solidFill>
                  <a:schemeClr val="bg1"/>
                </a:solidFill>
                <a:ea typeface="Helvetica Neue" charset="0"/>
                <a:cs typeface="Helvetica Neue" charset="0"/>
              </a:rPr>
              <a:t>recursos</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basada</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en</a:t>
            </a:r>
            <a:r>
              <a:rPr lang="en-US" altLang="en-US" sz="1200">
                <a:solidFill>
                  <a:schemeClr val="bg1"/>
                </a:solidFill>
                <a:ea typeface="Helvetica Neue" charset="0"/>
                <a:cs typeface="Helvetica Neue" charset="0"/>
              </a:rPr>
              <a:t> Containers</a:t>
            </a:r>
          </a:p>
          <a:p>
            <a:pPr marL="89297" indent="-89297">
              <a:buFont typeface="Arial" charset="0"/>
              <a:buChar char="•"/>
            </a:pPr>
            <a:r>
              <a:rPr lang="en-US" altLang="en-US" sz="1200">
                <a:solidFill>
                  <a:schemeClr val="bg1"/>
                </a:solidFill>
                <a:ea typeface="Helvetica Neue" charset="0"/>
                <a:cs typeface="Helvetica Neue" charset="0"/>
              </a:rPr>
              <a:t>Pago </a:t>
            </a:r>
            <a:r>
              <a:rPr lang="en-US" altLang="en-US" sz="1200" err="1">
                <a:solidFill>
                  <a:schemeClr val="bg1"/>
                </a:solidFill>
                <a:ea typeface="Helvetica Neue" charset="0"/>
                <a:cs typeface="Helvetica Neue" charset="0"/>
              </a:rPr>
              <a:t>por</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uso</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elástico</a:t>
            </a:r>
            <a:r>
              <a:rPr lang="en-US" altLang="en-US" sz="1200">
                <a:solidFill>
                  <a:schemeClr val="bg1"/>
                </a:solidFill>
                <a:ea typeface="Helvetica Neue" charset="0"/>
                <a:cs typeface="Helvetica Neue" charset="0"/>
              </a:rPr>
              <a:t> de </a:t>
            </a:r>
            <a:r>
              <a:rPr lang="en-US" altLang="en-US" sz="1200" err="1">
                <a:solidFill>
                  <a:schemeClr val="bg1"/>
                </a:solidFill>
                <a:ea typeface="Helvetica Neue" charset="0"/>
                <a:cs typeface="Helvetica Neue" charset="0"/>
              </a:rPr>
              <a:t>capacidades</a:t>
            </a:r>
            <a:r>
              <a:rPr lang="en-US" altLang="en-US" sz="1200">
                <a:solidFill>
                  <a:schemeClr val="bg1"/>
                </a:solidFill>
                <a:ea typeface="Helvetica Neue" charset="0"/>
                <a:cs typeface="Helvetica Neue" charset="0"/>
              </a:rPr>
              <a:t> de </a:t>
            </a:r>
            <a:r>
              <a:rPr lang="en-US" altLang="en-US" sz="1200" err="1">
                <a:solidFill>
                  <a:schemeClr val="bg1"/>
                </a:solidFill>
                <a:ea typeface="Helvetica Neue" charset="0"/>
                <a:cs typeface="Helvetica Neue" charset="0"/>
              </a:rPr>
              <a:t>cpu</a:t>
            </a:r>
            <a:r>
              <a:rPr lang="en-US" altLang="en-US" sz="1200">
                <a:solidFill>
                  <a:schemeClr val="bg1"/>
                </a:solidFill>
                <a:ea typeface="Helvetica Neue" charset="0"/>
                <a:cs typeface="Helvetica Neue" charset="0"/>
              </a:rPr>
              <a:t>/</a:t>
            </a:r>
            <a:r>
              <a:rPr lang="en-US" altLang="en-US" sz="1200" err="1">
                <a:solidFill>
                  <a:schemeClr val="bg1"/>
                </a:solidFill>
                <a:ea typeface="Helvetica Neue" charset="0"/>
                <a:cs typeface="Helvetica Neue" charset="0"/>
              </a:rPr>
              <a:t>gpu</a:t>
            </a:r>
            <a:r>
              <a:rPr lang="en-US" altLang="en-US" sz="1200">
                <a:solidFill>
                  <a:schemeClr val="bg1"/>
                </a:solidFill>
                <a:ea typeface="Helvetica Neue" charset="0"/>
                <a:cs typeface="Helvetica Neue" charset="0"/>
              </a:rPr>
              <a:t> </a:t>
            </a:r>
          </a:p>
        </p:txBody>
      </p:sp>
      <p:pic>
        <p:nvPicPr>
          <p:cNvPr id="59" name="Picture 58"/>
          <p:cNvPicPr>
            <a:picLocks noChangeAspect="1"/>
          </p:cNvPicPr>
          <p:nvPr/>
        </p:nvPicPr>
        <p:blipFill>
          <a:blip r:embed="rId15"/>
          <a:stretch>
            <a:fillRect/>
          </a:stretch>
        </p:blipFill>
        <p:spPr>
          <a:xfrm>
            <a:off x="4801401" y="2972914"/>
            <a:ext cx="343049" cy="308310"/>
          </a:xfrm>
          <a:prstGeom prst="rect">
            <a:avLst/>
          </a:prstGeom>
        </p:spPr>
      </p:pic>
      <p:pic>
        <p:nvPicPr>
          <p:cNvPr id="35" name="Picture 34" descr="hAsset 5@2x.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901577" y="1698716"/>
            <a:ext cx="508000" cy="502920"/>
          </a:xfrm>
          <a:prstGeom prst="rect">
            <a:avLst/>
          </a:prstGeom>
        </p:spPr>
      </p:pic>
      <p:pic>
        <p:nvPicPr>
          <p:cNvPr id="36" name="Picture 35" descr="hAsset 6@2x.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18029" y="1698716"/>
            <a:ext cx="518160" cy="502920"/>
          </a:xfrm>
          <a:prstGeom prst="rect">
            <a:avLst/>
          </a:prstGeom>
        </p:spPr>
      </p:pic>
      <p:pic>
        <p:nvPicPr>
          <p:cNvPr id="37" name="Picture 36" descr="hAsset 8@2x.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44642" y="1696176"/>
            <a:ext cx="660400" cy="508000"/>
          </a:xfrm>
          <a:prstGeom prst="rect">
            <a:avLst/>
          </a:prstGeom>
        </p:spPr>
      </p:pic>
    </p:spTree>
    <p:extLst>
      <p:ext uri="{BB962C8B-B14F-4D97-AF65-F5344CB8AC3E}">
        <p14:creationId xmlns:p14="http://schemas.microsoft.com/office/powerpoint/2010/main" val="361458667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1737639" y="2340555"/>
            <a:ext cx="1754597" cy="102683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bg2"/>
              </a:solidFill>
              <a:latin typeface="+mj-lt"/>
            </a:endParaRPr>
          </a:p>
        </p:txBody>
      </p:sp>
      <p:sp>
        <p:nvSpPr>
          <p:cNvPr id="49" name="Rectangle 48"/>
          <p:cNvSpPr/>
          <p:nvPr/>
        </p:nvSpPr>
        <p:spPr>
          <a:xfrm>
            <a:off x="3697729" y="2330506"/>
            <a:ext cx="1754597" cy="102683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bg2"/>
              </a:solidFill>
              <a:latin typeface="+mj-lt"/>
            </a:endParaRPr>
          </a:p>
        </p:txBody>
      </p:sp>
      <p:sp>
        <p:nvSpPr>
          <p:cNvPr id="50" name="Rectangle 49"/>
          <p:cNvSpPr/>
          <p:nvPr/>
        </p:nvSpPr>
        <p:spPr>
          <a:xfrm>
            <a:off x="5657819" y="2320461"/>
            <a:ext cx="1754597" cy="102683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bg2"/>
              </a:solidFill>
              <a:latin typeface="+mj-lt"/>
            </a:endParaRPr>
          </a:p>
        </p:txBody>
      </p:sp>
      <p:pic>
        <p:nvPicPr>
          <p:cNvPr id="32" name="Picture 31"/>
          <p:cNvPicPr>
            <a:picLocks noChangeAspect="1"/>
          </p:cNvPicPr>
          <p:nvPr/>
        </p:nvPicPr>
        <p:blipFill>
          <a:blip r:embed="rId3" cstate="print">
            <a:duotone>
              <a:prstClr val="black"/>
              <a:prstClr val="white">
                <a:tint val="45000"/>
                <a:satMod val="400000"/>
              </a:prstClr>
            </a:duotone>
            <a:extLst>
              <a:ext uri="{28A0092B-C50C-407E-A947-70E740481C1C}">
                <a14:useLocalDpi xmlns:a14="http://schemas.microsoft.com/office/drawing/2010/main"/>
              </a:ext>
            </a:extLst>
          </a:blip>
          <a:stretch>
            <a:fillRect/>
          </a:stretch>
        </p:blipFill>
        <p:spPr>
          <a:xfrm>
            <a:off x="2317540" y="1368407"/>
            <a:ext cx="622976" cy="622976"/>
          </a:xfrm>
          <a:prstGeom prst="rect">
            <a:avLst/>
          </a:prstGeom>
          <a:ln>
            <a:solidFill>
              <a:schemeClr val="tx1"/>
            </a:solidFill>
          </a:ln>
        </p:spPr>
      </p:pic>
      <p:sp>
        <p:nvSpPr>
          <p:cNvPr id="33" name="TextBox 32"/>
          <p:cNvSpPr txBox="1"/>
          <p:nvPr/>
        </p:nvSpPr>
        <p:spPr>
          <a:xfrm>
            <a:off x="1799323" y="2414906"/>
            <a:ext cx="1631228" cy="784830"/>
          </a:xfrm>
          <a:prstGeom prst="rect">
            <a:avLst/>
          </a:prstGeom>
          <a:noFill/>
        </p:spPr>
        <p:txBody>
          <a:bodyPr wrap="square" rtlCol="0">
            <a:spAutoFit/>
          </a:bodyPr>
          <a:lstStyle/>
          <a:p>
            <a:pPr>
              <a:buClrTx/>
              <a:buFontTx/>
              <a:buNone/>
            </a:pPr>
            <a:r>
              <a:rPr lang="en-US" altLang="en-US" sz="1125" err="1">
                <a:solidFill>
                  <a:schemeClr val="bg1"/>
                </a:solidFill>
                <a:latin typeface="IBM Plex Sans" panose="020B0503050203000203" pitchFamily="34" charset="77"/>
                <a:ea typeface="HelvNeue for IBM" charset="0"/>
                <a:cs typeface="HelvNeue for IBM" charset="0"/>
              </a:rPr>
              <a:t>Aprendizaje</a:t>
            </a:r>
            <a:r>
              <a:rPr lang="en-US" altLang="en-US" sz="1125">
                <a:solidFill>
                  <a:schemeClr val="bg1"/>
                </a:solidFill>
                <a:latin typeface="IBM Plex Sans" panose="020B0503050203000203" pitchFamily="34" charset="77"/>
                <a:ea typeface="HelvNeue for IBM" charset="0"/>
                <a:cs typeface="HelvNeue for IBM" charset="0"/>
              </a:rPr>
              <a:t> </a:t>
            </a:r>
            <a:r>
              <a:rPr lang="en-US" altLang="en-US" sz="1125" err="1">
                <a:solidFill>
                  <a:schemeClr val="bg1"/>
                </a:solidFill>
                <a:latin typeface="IBM Plex Sans" panose="020B0503050203000203" pitchFamily="34" charset="77"/>
                <a:ea typeface="HelvNeue for IBM" charset="0"/>
                <a:cs typeface="HelvNeue for IBM" charset="0"/>
              </a:rPr>
              <a:t>integrado</a:t>
            </a:r>
            <a:r>
              <a:rPr lang="en-US" altLang="en-US" sz="1125">
                <a:solidFill>
                  <a:schemeClr val="bg1"/>
                </a:solidFill>
                <a:latin typeface="IBM Plex Sans" panose="020B0503050203000203" pitchFamily="34" charset="77"/>
                <a:ea typeface="HelvNeue for IBM" charset="0"/>
                <a:cs typeface="HelvNeue for IBM" charset="0"/>
              </a:rPr>
              <a:t> (</a:t>
            </a:r>
            <a:r>
              <a:rPr lang="en-US" altLang="en-US" sz="1125" err="1">
                <a:solidFill>
                  <a:schemeClr val="bg1"/>
                </a:solidFill>
                <a:latin typeface="IBM Plex Sans" panose="020B0503050203000203" pitchFamily="34" charset="77"/>
                <a:ea typeface="HelvNeue for IBM" charset="0"/>
                <a:cs typeface="HelvNeue for IBM" charset="0"/>
              </a:rPr>
              <a:t>Tutoriales</a:t>
            </a:r>
            <a:r>
              <a:rPr lang="en-US" altLang="en-US" sz="1125">
                <a:solidFill>
                  <a:schemeClr val="bg1"/>
                </a:solidFill>
                <a:latin typeface="IBM Plex Sans" panose="020B0503050203000203" pitchFamily="34" charset="77"/>
                <a:ea typeface="HelvNeue for IBM" charset="0"/>
                <a:cs typeface="HelvNeue for IBM" charset="0"/>
              </a:rPr>
              <a:t>) para </a:t>
            </a:r>
            <a:r>
              <a:rPr lang="en-US" altLang="en-US" sz="1125" err="1">
                <a:solidFill>
                  <a:schemeClr val="bg1"/>
                </a:solidFill>
                <a:latin typeface="IBM Plex Sans" panose="020B0503050203000203" pitchFamily="34" charset="77"/>
                <a:ea typeface="HelvNeue for IBM" charset="0"/>
                <a:cs typeface="HelvNeue for IBM" charset="0"/>
              </a:rPr>
              <a:t>ganar</a:t>
            </a:r>
            <a:r>
              <a:rPr lang="en-US" altLang="en-US" sz="1125">
                <a:solidFill>
                  <a:schemeClr val="bg1"/>
                </a:solidFill>
                <a:latin typeface="IBM Plex Sans" panose="020B0503050203000203" pitchFamily="34" charset="77"/>
                <a:ea typeface="HelvNeue for IBM" charset="0"/>
                <a:cs typeface="HelvNeue for IBM" charset="0"/>
              </a:rPr>
              <a:t> o </a:t>
            </a:r>
            <a:r>
              <a:rPr lang="en-US" altLang="en-US" sz="1125" err="1">
                <a:solidFill>
                  <a:schemeClr val="bg1"/>
                </a:solidFill>
                <a:latin typeface="IBM Plex Sans" panose="020B0503050203000203" pitchFamily="34" charset="77"/>
                <a:ea typeface="HelvNeue for IBM" charset="0"/>
                <a:cs typeface="HelvNeue for IBM" charset="0"/>
              </a:rPr>
              <a:t>fortalecer</a:t>
            </a:r>
            <a:r>
              <a:rPr lang="en-US" altLang="en-US" sz="1125">
                <a:solidFill>
                  <a:schemeClr val="bg1"/>
                </a:solidFill>
                <a:latin typeface="IBM Plex Sans" panose="020B0503050203000203" pitchFamily="34" charset="77"/>
                <a:ea typeface="HelvNeue for IBM" charset="0"/>
                <a:cs typeface="HelvNeue for IBM" charset="0"/>
              </a:rPr>
              <a:t> el </a:t>
            </a:r>
            <a:r>
              <a:rPr lang="en-US" altLang="en-US" sz="1125" err="1">
                <a:solidFill>
                  <a:schemeClr val="bg1"/>
                </a:solidFill>
                <a:latin typeface="IBM Plex Sans" panose="020B0503050203000203" pitchFamily="34" charset="77"/>
                <a:ea typeface="HelvNeue for IBM" charset="0"/>
                <a:cs typeface="HelvNeue for IBM" charset="0"/>
              </a:rPr>
              <a:t>conocimiento</a:t>
            </a:r>
            <a:endParaRPr lang="en-US" altLang="en-US" sz="1125">
              <a:solidFill>
                <a:schemeClr val="bg1"/>
              </a:solidFill>
              <a:latin typeface="IBM Plex Sans" panose="020B0503050203000203" pitchFamily="34" charset="77"/>
              <a:ea typeface="HelvNeue for IBM" charset="0"/>
              <a:cs typeface="HelvNeue for IBM" charset="0"/>
            </a:endParaRPr>
          </a:p>
        </p:txBody>
      </p:sp>
      <p:sp>
        <p:nvSpPr>
          <p:cNvPr id="5" name="TextBox 4"/>
          <p:cNvSpPr txBox="1"/>
          <p:nvPr/>
        </p:nvSpPr>
        <p:spPr>
          <a:xfrm>
            <a:off x="1737639" y="2035791"/>
            <a:ext cx="1754597" cy="334707"/>
          </a:xfrm>
          <a:prstGeom prst="rect">
            <a:avLst/>
          </a:prstGeom>
          <a:solidFill>
            <a:schemeClr val="accent2">
              <a:lumMod val="75000"/>
            </a:schemeClr>
          </a:solidFill>
        </p:spPr>
        <p:txBody>
          <a:bodyPr wrap="square" rtlCol="0">
            <a:spAutoFit/>
          </a:bodyPr>
          <a:lstStyle/>
          <a:p>
            <a:pPr algn="ctr"/>
            <a:r>
              <a:rPr lang="en-US" sz="1575" b="1" err="1">
                <a:solidFill>
                  <a:schemeClr val="bg2"/>
                </a:solidFill>
                <a:latin typeface="IBM Plex Sans" panose="020B0503050203000203" pitchFamily="34" charset="77"/>
                <a:ea typeface="HelvNeue for IBM" charset="0"/>
                <a:cs typeface="HelvNeue for IBM" charset="0"/>
              </a:rPr>
              <a:t>Aprenda</a:t>
            </a:r>
            <a:endParaRPr lang="en-US" sz="1575" b="1">
              <a:solidFill>
                <a:schemeClr val="bg2"/>
              </a:solidFill>
              <a:latin typeface="IBM Plex Sans" panose="020B0503050203000203" pitchFamily="34" charset="77"/>
              <a:ea typeface="HelvNeue for IBM" charset="0"/>
              <a:cs typeface="HelvNeue for IBM" charset="0"/>
            </a:endParaRPr>
          </a:p>
        </p:txBody>
      </p:sp>
      <p:pic>
        <p:nvPicPr>
          <p:cNvPr id="40" name="Picture 39"/>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4297674" y="1423060"/>
            <a:ext cx="541407" cy="541407"/>
          </a:xfrm>
          <a:prstGeom prst="rect">
            <a:avLst/>
          </a:prstGeom>
          <a:ln>
            <a:solidFill>
              <a:schemeClr val="tx1"/>
            </a:solidFill>
          </a:ln>
        </p:spPr>
      </p:pic>
      <p:sp>
        <p:nvSpPr>
          <p:cNvPr id="41" name="TextBox 40"/>
          <p:cNvSpPr txBox="1"/>
          <p:nvPr/>
        </p:nvSpPr>
        <p:spPr>
          <a:xfrm>
            <a:off x="3713112" y="2416681"/>
            <a:ext cx="1733408" cy="957955"/>
          </a:xfrm>
          <a:prstGeom prst="rect">
            <a:avLst/>
          </a:prstGeom>
          <a:noFill/>
        </p:spPr>
        <p:txBody>
          <a:bodyPr wrap="square" rtlCol="0">
            <a:spAutoFit/>
          </a:bodyPr>
          <a:lstStyle/>
          <a:p>
            <a:pPr>
              <a:buClrTx/>
              <a:buFontTx/>
              <a:buNone/>
            </a:pPr>
            <a:r>
              <a:rPr lang="en-US" altLang="en-US" sz="1125">
                <a:solidFill>
                  <a:schemeClr val="bg1"/>
                </a:solidFill>
                <a:latin typeface="IBM Plex Sans" panose="020B0503050203000203" pitchFamily="34" charset="77"/>
                <a:ea typeface="HelvNeue for IBM" charset="0"/>
                <a:cs typeface="HelvNeue for IBM" charset="0"/>
              </a:rPr>
              <a:t>Las </a:t>
            </a:r>
            <a:r>
              <a:rPr lang="en-US" altLang="en-US" sz="1125" err="1">
                <a:solidFill>
                  <a:schemeClr val="bg1"/>
                </a:solidFill>
                <a:latin typeface="IBM Plex Sans" panose="020B0503050203000203" pitchFamily="34" charset="77"/>
                <a:ea typeface="HelvNeue for IBM" charset="0"/>
                <a:cs typeface="HelvNeue for IBM" charset="0"/>
              </a:rPr>
              <a:t>mejores</a:t>
            </a:r>
            <a:r>
              <a:rPr lang="en-US" altLang="en-US" sz="1125">
                <a:solidFill>
                  <a:schemeClr val="bg1"/>
                </a:solidFill>
                <a:latin typeface="IBM Plex Sans" panose="020B0503050203000203" pitchFamily="34" charset="77"/>
                <a:ea typeface="HelvNeue for IBM" charset="0"/>
                <a:cs typeface="HelvNeue for IBM" charset="0"/>
              </a:rPr>
              <a:t> </a:t>
            </a:r>
            <a:r>
              <a:rPr lang="en-US" altLang="en-US" sz="1125" err="1">
                <a:solidFill>
                  <a:schemeClr val="bg1"/>
                </a:solidFill>
                <a:latin typeface="IBM Plex Sans" panose="020B0503050203000203" pitchFamily="34" charset="77"/>
                <a:ea typeface="HelvNeue for IBM" charset="0"/>
                <a:cs typeface="HelvNeue for IBM" charset="0"/>
              </a:rPr>
              <a:t>herramientas</a:t>
            </a:r>
            <a:r>
              <a:rPr lang="en-US" altLang="en-US" sz="1125">
                <a:solidFill>
                  <a:schemeClr val="bg1"/>
                </a:solidFill>
                <a:latin typeface="IBM Plex Sans" panose="020B0503050203000203" pitchFamily="34" charset="77"/>
                <a:ea typeface="HelvNeue for IBM" charset="0"/>
                <a:cs typeface="HelvNeue for IBM" charset="0"/>
              </a:rPr>
              <a:t> open source y de IBM para </a:t>
            </a:r>
            <a:r>
              <a:rPr lang="en-US" altLang="en-US" sz="1125" err="1">
                <a:solidFill>
                  <a:schemeClr val="bg1"/>
                </a:solidFill>
                <a:latin typeface="IBM Plex Sans" panose="020B0503050203000203" pitchFamily="34" charset="77"/>
                <a:ea typeface="HelvNeue for IBM" charset="0"/>
                <a:cs typeface="HelvNeue for IBM" charset="0"/>
              </a:rPr>
              <a:t>crear</a:t>
            </a:r>
            <a:r>
              <a:rPr lang="en-US" altLang="en-US" sz="1125">
                <a:solidFill>
                  <a:schemeClr val="bg1"/>
                </a:solidFill>
                <a:latin typeface="IBM Plex Sans" panose="020B0503050203000203" pitchFamily="34" charset="77"/>
                <a:ea typeface="HelvNeue for IBM" charset="0"/>
                <a:cs typeface="HelvNeue for IBM" charset="0"/>
              </a:rPr>
              <a:t> </a:t>
            </a:r>
            <a:r>
              <a:rPr lang="en-US" altLang="en-US" sz="1125" err="1">
                <a:solidFill>
                  <a:schemeClr val="bg1"/>
                </a:solidFill>
                <a:latin typeface="IBM Plex Sans" panose="020B0503050203000203" pitchFamily="34" charset="77"/>
                <a:ea typeface="HelvNeue for IBM" charset="0"/>
                <a:cs typeface="HelvNeue for IBM" charset="0"/>
              </a:rPr>
              <a:t>productos</a:t>
            </a:r>
            <a:r>
              <a:rPr lang="en-US" altLang="en-US" sz="1125">
                <a:solidFill>
                  <a:schemeClr val="bg1"/>
                </a:solidFill>
                <a:latin typeface="IBM Plex Sans" panose="020B0503050203000203" pitchFamily="34" charset="77"/>
                <a:ea typeface="HelvNeue for IBM" charset="0"/>
                <a:cs typeface="HelvNeue for IBM" charset="0"/>
              </a:rPr>
              <a:t> de </a:t>
            </a:r>
            <a:r>
              <a:rPr lang="en-US" altLang="en-US" sz="1125" err="1">
                <a:solidFill>
                  <a:schemeClr val="bg1"/>
                </a:solidFill>
                <a:latin typeface="IBM Plex Sans" panose="020B0503050203000203" pitchFamily="34" charset="77"/>
                <a:ea typeface="HelvNeue for IBM" charset="0"/>
                <a:cs typeface="HelvNeue for IBM" charset="0"/>
              </a:rPr>
              <a:t>última</a:t>
            </a:r>
            <a:r>
              <a:rPr lang="en-US" altLang="en-US" sz="1125">
                <a:solidFill>
                  <a:schemeClr val="bg1"/>
                </a:solidFill>
                <a:latin typeface="IBM Plex Sans" panose="020B0503050203000203" pitchFamily="34" charset="77"/>
                <a:ea typeface="HelvNeue for IBM" charset="0"/>
                <a:cs typeface="HelvNeue for IBM" charset="0"/>
              </a:rPr>
              <a:t> </a:t>
            </a:r>
            <a:r>
              <a:rPr lang="en-US" altLang="en-US" sz="1125" err="1">
                <a:solidFill>
                  <a:schemeClr val="bg1"/>
                </a:solidFill>
                <a:latin typeface="IBM Plex Sans" panose="020B0503050203000203" pitchFamily="34" charset="77"/>
                <a:ea typeface="HelvNeue for IBM" charset="0"/>
                <a:cs typeface="HelvNeue for IBM" charset="0"/>
              </a:rPr>
              <a:t>tecnología</a:t>
            </a:r>
            <a:endParaRPr lang="en-US" altLang="en-US" sz="1125">
              <a:solidFill>
                <a:schemeClr val="bg1"/>
              </a:solidFill>
              <a:latin typeface="IBM Plex Sans" panose="020B0503050203000203" pitchFamily="34" charset="77"/>
              <a:ea typeface="HelvNeue for IBM" charset="0"/>
              <a:cs typeface="HelvNeue for IBM" charset="0"/>
            </a:endParaRPr>
          </a:p>
        </p:txBody>
      </p:sp>
      <p:sp>
        <p:nvSpPr>
          <p:cNvPr id="42" name="TextBox 41"/>
          <p:cNvSpPr txBox="1"/>
          <p:nvPr/>
        </p:nvSpPr>
        <p:spPr>
          <a:xfrm>
            <a:off x="3697729" y="2035791"/>
            <a:ext cx="1754597" cy="334707"/>
          </a:xfrm>
          <a:prstGeom prst="rect">
            <a:avLst/>
          </a:prstGeom>
          <a:solidFill>
            <a:schemeClr val="accent2">
              <a:lumMod val="75000"/>
            </a:schemeClr>
          </a:solidFill>
        </p:spPr>
        <p:txBody>
          <a:bodyPr wrap="square" rtlCol="0">
            <a:spAutoFit/>
          </a:bodyPr>
          <a:lstStyle/>
          <a:p>
            <a:pPr algn="ctr"/>
            <a:r>
              <a:rPr lang="en-US" sz="1575" b="1">
                <a:solidFill>
                  <a:schemeClr val="bg2"/>
                </a:solidFill>
                <a:latin typeface="IBM Plex Sans" panose="020B0503050203000203" pitchFamily="34" charset="77"/>
                <a:ea typeface="HelvNeue for IBM" charset="0"/>
                <a:cs typeface="HelvNeue for IBM" charset="0"/>
              </a:rPr>
              <a:t>Cree</a:t>
            </a:r>
          </a:p>
        </p:txBody>
      </p:sp>
      <p:pic>
        <p:nvPicPr>
          <p:cNvPr id="45" name="Picture 44"/>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6194086" y="1344806"/>
            <a:ext cx="658200" cy="658200"/>
          </a:xfrm>
          <a:prstGeom prst="rect">
            <a:avLst/>
          </a:prstGeom>
          <a:ln>
            <a:solidFill>
              <a:schemeClr val="tx1"/>
            </a:solidFill>
          </a:ln>
        </p:spPr>
      </p:pic>
      <p:sp>
        <p:nvSpPr>
          <p:cNvPr id="46" name="TextBox 45"/>
          <p:cNvSpPr txBox="1"/>
          <p:nvPr/>
        </p:nvSpPr>
        <p:spPr>
          <a:xfrm>
            <a:off x="5678546" y="2456873"/>
            <a:ext cx="1738414" cy="784830"/>
          </a:xfrm>
          <a:prstGeom prst="rect">
            <a:avLst/>
          </a:prstGeom>
          <a:noFill/>
        </p:spPr>
        <p:txBody>
          <a:bodyPr wrap="square" rtlCol="0">
            <a:spAutoFit/>
          </a:bodyPr>
          <a:lstStyle/>
          <a:p>
            <a:pPr>
              <a:buClrTx/>
              <a:buFontTx/>
              <a:buNone/>
            </a:pPr>
            <a:r>
              <a:rPr lang="en-US" altLang="en-US" sz="1125" err="1">
                <a:solidFill>
                  <a:schemeClr val="bg1"/>
                </a:solidFill>
                <a:latin typeface="IBM Plex Sans" panose="020B0503050203000203" pitchFamily="34" charset="77"/>
                <a:ea typeface="HelvNeue for IBM" charset="0"/>
                <a:cs typeface="HelvNeue for IBM" charset="0"/>
              </a:rPr>
              <a:t>Comunidad</a:t>
            </a:r>
            <a:r>
              <a:rPr lang="en-US" altLang="en-US" sz="1125">
                <a:solidFill>
                  <a:schemeClr val="bg1"/>
                </a:solidFill>
                <a:latin typeface="IBM Plex Sans" panose="020B0503050203000203" pitchFamily="34" charset="77"/>
                <a:ea typeface="HelvNeue for IBM" charset="0"/>
                <a:cs typeface="HelvNeue for IBM" charset="0"/>
              </a:rPr>
              <a:t> y </a:t>
            </a:r>
            <a:r>
              <a:rPr lang="en-US" altLang="en-US" sz="1125" err="1">
                <a:solidFill>
                  <a:schemeClr val="bg1"/>
                </a:solidFill>
                <a:latin typeface="IBM Plex Sans" panose="020B0503050203000203" pitchFamily="34" charset="77"/>
                <a:ea typeface="HelvNeue for IBM" charset="0"/>
                <a:cs typeface="HelvNeue for IBM" charset="0"/>
              </a:rPr>
              <a:t>características</a:t>
            </a:r>
            <a:r>
              <a:rPr lang="en-US" altLang="en-US" sz="1125">
                <a:solidFill>
                  <a:schemeClr val="bg1"/>
                </a:solidFill>
                <a:latin typeface="IBM Plex Sans" panose="020B0503050203000203" pitchFamily="34" charset="77"/>
                <a:ea typeface="HelvNeue for IBM" charset="0"/>
                <a:cs typeface="HelvNeue for IBM" charset="0"/>
              </a:rPr>
              <a:t> </a:t>
            </a:r>
            <a:r>
              <a:rPr lang="en-US" altLang="en-US" sz="1125" err="1">
                <a:solidFill>
                  <a:schemeClr val="bg1"/>
                </a:solidFill>
                <a:latin typeface="IBM Plex Sans" panose="020B0503050203000203" pitchFamily="34" charset="77"/>
                <a:ea typeface="HelvNeue for IBM" charset="0"/>
                <a:cs typeface="HelvNeue for IBM" charset="0"/>
              </a:rPr>
              <a:t>sociales</a:t>
            </a:r>
            <a:r>
              <a:rPr lang="en-US" altLang="en-US" sz="1125">
                <a:solidFill>
                  <a:schemeClr val="bg1"/>
                </a:solidFill>
                <a:latin typeface="IBM Plex Sans" panose="020B0503050203000203" pitchFamily="34" charset="77"/>
                <a:ea typeface="HelvNeue for IBM" charset="0"/>
                <a:cs typeface="HelvNeue for IBM" charset="0"/>
              </a:rPr>
              <a:t> que proven </a:t>
            </a:r>
            <a:r>
              <a:rPr lang="en-US" altLang="en-US" sz="1125" err="1">
                <a:solidFill>
                  <a:schemeClr val="bg1"/>
                </a:solidFill>
                <a:latin typeface="IBM Plex Sans" panose="020B0503050203000203" pitchFamily="34" charset="77"/>
                <a:ea typeface="HelvNeue for IBM" charset="0"/>
                <a:cs typeface="HelvNeue for IBM" charset="0"/>
              </a:rPr>
              <a:t>capacidades</a:t>
            </a:r>
            <a:r>
              <a:rPr lang="en-US" altLang="en-US" sz="1125">
                <a:solidFill>
                  <a:schemeClr val="bg1"/>
                </a:solidFill>
                <a:latin typeface="IBM Plex Sans" panose="020B0503050203000203" pitchFamily="34" charset="77"/>
                <a:ea typeface="HelvNeue for IBM" charset="0"/>
                <a:cs typeface="HelvNeue for IBM" charset="0"/>
              </a:rPr>
              <a:t> de </a:t>
            </a:r>
            <a:r>
              <a:rPr lang="en-US" altLang="en-US" sz="1125" err="1">
                <a:solidFill>
                  <a:schemeClr val="bg1"/>
                </a:solidFill>
                <a:latin typeface="IBM Plex Sans" panose="020B0503050203000203" pitchFamily="34" charset="77"/>
                <a:ea typeface="HelvNeue for IBM" charset="0"/>
                <a:cs typeface="HelvNeue for IBM" charset="0"/>
              </a:rPr>
              <a:t>colaboración</a:t>
            </a:r>
            <a:endParaRPr lang="en-US" altLang="en-US" sz="1125">
              <a:solidFill>
                <a:schemeClr val="bg1"/>
              </a:solidFill>
              <a:latin typeface="IBM Plex Sans" panose="020B0503050203000203" pitchFamily="34" charset="77"/>
              <a:ea typeface="HelvNeue for IBM" charset="0"/>
              <a:cs typeface="HelvNeue for IBM" charset="0"/>
            </a:endParaRPr>
          </a:p>
        </p:txBody>
      </p:sp>
      <p:sp>
        <p:nvSpPr>
          <p:cNvPr id="47" name="TextBox 46"/>
          <p:cNvSpPr txBox="1"/>
          <p:nvPr/>
        </p:nvSpPr>
        <p:spPr>
          <a:xfrm>
            <a:off x="5657819" y="2035791"/>
            <a:ext cx="1754597" cy="334707"/>
          </a:xfrm>
          <a:prstGeom prst="rect">
            <a:avLst/>
          </a:prstGeom>
          <a:solidFill>
            <a:schemeClr val="accent2">
              <a:lumMod val="75000"/>
            </a:schemeClr>
          </a:solidFill>
        </p:spPr>
        <p:txBody>
          <a:bodyPr wrap="square" rtlCol="0">
            <a:spAutoFit/>
          </a:bodyPr>
          <a:lstStyle/>
          <a:p>
            <a:pPr algn="ctr"/>
            <a:r>
              <a:rPr lang="en-US" sz="1575" b="1" err="1">
                <a:solidFill>
                  <a:schemeClr val="bg2"/>
                </a:solidFill>
                <a:latin typeface="IBM Plex Sans" panose="020B0503050203000203" pitchFamily="34" charset="77"/>
                <a:ea typeface="HelvNeue for IBM" charset="0"/>
                <a:cs typeface="HelvNeue for IBM" charset="0"/>
              </a:rPr>
              <a:t>Colabore</a:t>
            </a:r>
            <a:endParaRPr lang="en-US" sz="1575" b="1">
              <a:solidFill>
                <a:schemeClr val="bg2"/>
              </a:solidFill>
              <a:latin typeface="IBM Plex Sans" panose="020B0503050203000203" pitchFamily="34" charset="77"/>
              <a:ea typeface="HelvNeue for IBM" charset="0"/>
              <a:cs typeface="HelvNeue for IBM" charset="0"/>
            </a:endParaRPr>
          </a:p>
        </p:txBody>
      </p:sp>
      <p:sp>
        <p:nvSpPr>
          <p:cNvPr id="23" name="TextBox 16">
            <a:extLst>
              <a:ext uri="{FF2B5EF4-FFF2-40B4-BE49-F238E27FC236}">
                <a16:creationId xmlns:a16="http://schemas.microsoft.com/office/drawing/2014/main" id="{E2FE4568-F0A0-9C45-97F5-76D7C2126A5E}"/>
              </a:ext>
            </a:extLst>
          </p:cNvPr>
          <p:cNvSpPr txBox="1">
            <a:spLocks noChangeArrowheads="1"/>
          </p:cNvSpPr>
          <p:nvPr/>
        </p:nvSpPr>
        <p:spPr bwMode="auto">
          <a:xfrm>
            <a:off x="1723316" y="3480937"/>
            <a:ext cx="1766761" cy="1177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3" tIns="34291" rIns="68583" bIns="34291">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128597" indent="-128597" defTabSz="257195">
              <a:lnSpc>
                <a:spcPct val="100000"/>
              </a:lnSpc>
              <a:spcBef>
                <a:spcPct val="0"/>
              </a:spcBef>
            </a:pP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Encuentre</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tutoriales</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y datasets </a:t>
            </a:r>
          </a:p>
          <a:p>
            <a:pPr marL="128597" indent="-128597" defTabSz="257195">
              <a:lnSpc>
                <a:spcPct val="100000"/>
              </a:lnSpc>
              <a:spcBef>
                <a:spcPct val="0"/>
              </a:spcBef>
            </a:pP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Conectese</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con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otros</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cientificos</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de</a:t>
            </a:r>
          </a:p>
          <a:p>
            <a:pPr defTabSz="257195">
              <a:lnSpc>
                <a:spcPct val="100000"/>
              </a:lnSpc>
              <a:spcBef>
                <a:spcPct val="0"/>
              </a:spcBef>
              <a:buNone/>
            </a:pP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datos</a:t>
            </a:r>
            <a:endPar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171450" indent="-171450" defTabSz="257195">
              <a:lnSpc>
                <a:spcPct val="100000"/>
              </a:lnSpc>
              <a:spcBef>
                <a:spcPct val="0"/>
              </a:spcBef>
            </a:pP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Haga</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preguntas</a:t>
            </a:r>
            <a:endPar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171450" indent="-171450" defTabSz="257195">
              <a:lnSpc>
                <a:spcPct val="100000"/>
              </a:lnSpc>
              <a:spcBef>
                <a:spcPct val="0"/>
              </a:spcBef>
            </a:pP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Lea art</a:t>
            </a:r>
            <a:r>
              <a:rPr lang="es-E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ículos</a:t>
            </a:r>
            <a:r>
              <a:rPr lang="es-E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y </a:t>
            </a:r>
            <a:r>
              <a:rPr lang="es-E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papers</a:t>
            </a:r>
            <a:endPar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171450" indent="-171450" defTabSz="257195">
              <a:lnSpc>
                <a:spcPct val="100000"/>
              </a:lnSpc>
              <a:spcBef>
                <a:spcPct val="0"/>
              </a:spcBef>
            </a:pP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Comparta</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proyectos</a:t>
            </a:r>
            <a:endPar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p:txBody>
      </p:sp>
      <p:sp>
        <p:nvSpPr>
          <p:cNvPr id="25" name="TextBox 21">
            <a:extLst>
              <a:ext uri="{FF2B5EF4-FFF2-40B4-BE49-F238E27FC236}">
                <a16:creationId xmlns:a16="http://schemas.microsoft.com/office/drawing/2014/main" id="{C872ECC5-018C-DE48-94CE-F241470C91FA}"/>
              </a:ext>
            </a:extLst>
          </p:cNvPr>
          <p:cNvSpPr txBox="1">
            <a:spLocks noChangeArrowheads="1"/>
          </p:cNvSpPr>
          <p:nvPr/>
        </p:nvSpPr>
        <p:spPr bwMode="auto">
          <a:xfrm>
            <a:off x="5669555" y="3433585"/>
            <a:ext cx="1742862" cy="1315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3" tIns="34291" rIns="68583" bIns="34291">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128597" indent="-128597" defTabSz="257195">
              <a:lnSpc>
                <a:spcPct val="100000"/>
              </a:lnSpc>
              <a:spcBef>
                <a:spcPct val="0"/>
              </a:spcBef>
            </a:pP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Watson Machine Learning</a:t>
            </a:r>
          </a:p>
          <a:p>
            <a:pPr marL="128597" indent="-128597" defTabSz="257195">
              <a:lnSpc>
                <a:spcPct val="100000"/>
              </a:lnSpc>
              <a:spcBef>
                <a:spcPct val="0"/>
              </a:spcBef>
            </a:pP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Add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ons</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de SPSS Modeler Canvas y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Desicion</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optimization (CPLEX)</a:t>
            </a:r>
          </a:p>
          <a:p>
            <a:pPr marL="128597" indent="-128597" defTabSz="257195">
              <a:lnSpc>
                <a:spcPct val="100000"/>
              </a:lnSpc>
              <a:spcBef>
                <a:spcPct val="0"/>
              </a:spcBef>
            </a:pP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Visualizaciones</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avanzadas</a:t>
            </a:r>
            <a:endPar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128597" indent="-128597" defTabSz="257195">
              <a:lnSpc>
                <a:spcPct val="100000"/>
              </a:lnSpc>
              <a:spcBef>
                <a:spcPct val="0"/>
              </a:spcBef>
            </a:pP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Proyectos</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y control de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veriones</a:t>
            </a:r>
            <a:endPar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128597" indent="-128597" defTabSz="257195">
              <a:lnSpc>
                <a:spcPct val="100000"/>
              </a:lnSpc>
              <a:spcBef>
                <a:spcPct val="0"/>
              </a:spcBef>
            </a:pP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Servicio</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administrado</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de Apache Spark</a:t>
            </a:r>
          </a:p>
        </p:txBody>
      </p:sp>
      <p:sp>
        <p:nvSpPr>
          <p:cNvPr id="27" name="TextBox 16">
            <a:extLst>
              <a:ext uri="{FF2B5EF4-FFF2-40B4-BE49-F238E27FC236}">
                <a16:creationId xmlns:a16="http://schemas.microsoft.com/office/drawing/2014/main" id="{8E84969E-8269-0F4B-A275-C112E1AAF6C4}"/>
              </a:ext>
            </a:extLst>
          </p:cNvPr>
          <p:cNvSpPr txBox="1">
            <a:spLocks noChangeArrowheads="1"/>
          </p:cNvSpPr>
          <p:nvPr/>
        </p:nvSpPr>
        <p:spPr bwMode="auto">
          <a:xfrm>
            <a:off x="3713112" y="3493904"/>
            <a:ext cx="1733408" cy="1038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3" tIns="34291" rIns="68583" bIns="34291">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128597" indent="-128597" defTabSz="257195">
              <a:lnSpc>
                <a:spcPct val="100000"/>
              </a:lnSpc>
              <a:spcBef>
                <a:spcPct val="0"/>
              </a:spcBef>
            </a:pP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Cree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proyectos</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en</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Scala/Python/R</a:t>
            </a:r>
          </a:p>
          <a:p>
            <a:pPr marL="128597" indent="-128597" defTabSz="257195">
              <a:lnSpc>
                <a:spcPct val="100000"/>
              </a:lnSpc>
              <a:spcBef>
                <a:spcPct val="0"/>
              </a:spcBef>
            </a:pP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Jupyter</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Notebooks</a:t>
            </a:r>
          </a:p>
          <a:p>
            <a:pPr marL="128597" indent="-128597" defTabSz="257195">
              <a:lnSpc>
                <a:spcPct val="100000"/>
              </a:lnSpc>
              <a:spcBef>
                <a:spcPct val="0"/>
              </a:spcBef>
            </a:pP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RStudio</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IDE y Shiny</a:t>
            </a:r>
          </a:p>
          <a:p>
            <a:pPr marL="128597" indent="-128597" defTabSz="257195">
              <a:lnSpc>
                <a:spcPct val="100000"/>
              </a:lnSpc>
              <a:spcBef>
                <a:spcPct val="0"/>
              </a:spcBef>
            </a:pP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Apache Spark</a:t>
            </a:r>
          </a:p>
          <a:p>
            <a:pPr marL="128597" indent="-128597" defTabSz="257195">
              <a:lnSpc>
                <a:spcPct val="100000"/>
              </a:lnSpc>
              <a:spcBef>
                <a:spcPct val="0"/>
              </a:spcBef>
            </a:pP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Integre</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sus</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librer</a:t>
            </a:r>
            <a:r>
              <a:rPr lang="es-E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ías</a:t>
            </a:r>
            <a:r>
              <a:rPr lang="es-E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favoritas open</a:t>
            </a:r>
            <a:endPar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p:txBody>
      </p:sp>
      <p:sp>
        <p:nvSpPr>
          <p:cNvPr id="24" name="Rectangle">
            <a:extLst>
              <a:ext uri="{FF2B5EF4-FFF2-40B4-BE49-F238E27FC236}">
                <a16:creationId xmlns:a16="http://schemas.microsoft.com/office/drawing/2014/main" id="{85527E8E-96CD-974D-B0DB-2A90BE06D82B}"/>
              </a:ext>
            </a:extLst>
          </p:cNvPr>
          <p:cNvSpPr/>
          <p:nvPr/>
        </p:nvSpPr>
        <p:spPr>
          <a:xfrm>
            <a:off x="0" y="0"/>
            <a:ext cx="9143999" cy="1039115"/>
          </a:xfrm>
          <a:prstGeom prst="rect">
            <a:avLst/>
          </a:prstGeom>
          <a:solidFill>
            <a:schemeClr val="accent2">
              <a:lumMod val="75000"/>
            </a:schemeClr>
          </a:solidFill>
          <a:ln w="3175">
            <a:miter lim="400000"/>
          </a:ln>
        </p:spPr>
        <p:txBody>
          <a:bodyPr lIns="182880" tIns="182880" rIns="19050" bIns="19050" anchor="t" anchorCtr="0"/>
          <a:lstStyle/>
          <a:p>
            <a:r>
              <a:rPr lang="en-US" sz="2000" b="1">
                <a:solidFill>
                  <a:schemeClr val="bg2"/>
                </a:solidFill>
                <a:latin typeface="+mj-lt"/>
                <a:ea typeface="Helvetica Neue" charset="0"/>
                <a:cs typeface="Helvetica Neue" charset="0"/>
              </a:rPr>
              <a:t>Watson Studio</a:t>
            </a:r>
          </a:p>
          <a:p>
            <a:r>
              <a:rPr lang="en-US" sz="2000" err="1">
                <a:solidFill>
                  <a:schemeClr val="bg2"/>
                </a:solidFill>
                <a:latin typeface="+mj-lt"/>
                <a:ea typeface="Helvetica Neue" charset="0"/>
                <a:cs typeface="Helvetica Neue" charset="0"/>
              </a:rPr>
              <a:t>Soportando</a:t>
            </a:r>
            <a:r>
              <a:rPr lang="en-US" sz="2000">
                <a:solidFill>
                  <a:schemeClr val="bg2"/>
                </a:solidFill>
                <a:latin typeface="+mj-lt"/>
                <a:ea typeface="Helvetica Neue" charset="0"/>
                <a:cs typeface="Helvetica Neue" charset="0"/>
              </a:rPr>
              <a:t> un </a:t>
            </a:r>
            <a:r>
              <a:rPr lang="en-US" sz="2000" err="1">
                <a:solidFill>
                  <a:schemeClr val="bg2"/>
                </a:solidFill>
                <a:latin typeface="+mj-lt"/>
                <a:ea typeface="Helvetica Neue" charset="0"/>
                <a:cs typeface="Helvetica Neue" charset="0"/>
              </a:rPr>
              <a:t>flujo</a:t>
            </a:r>
            <a:r>
              <a:rPr lang="en-US" sz="2000">
                <a:solidFill>
                  <a:schemeClr val="bg2"/>
                </a:solidFill>
                <a:latin typeface="+mj-lt"/>
                <a:ea typeface="Helvetica Neue" charset="0"/>
                <a:cs typeface="Helvetica Neue" charset="0"/>
              </a:rPr>
              <a:t> de AI de principio a fin</a:t>
            </a:r>
          </a:p>
        </p:txBody>
      </p:sp>
    </p:spTree>
    <p:extLst>
      <p:ext uri="{BB962C8B-B14F-4D97-AF65-F5344CB8AC3E}">
        <p14:creationId xmlns:p14="http://schemas.microsoft.com/office/powerpoint/2010/main" val="944085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p:cNvSpPr/>
          <p:nvPr/>
        </p:nvSpPr>
        <p:spPr>
          <a:xfrm>
            <a:off x="0" y="0"/>
            <a:ext cx="9143999" cy="1039115"/>
          </a:xfrm>
          <a:prstGeom prst="rect">
            <a:avLst/>
          </a:prstGeom>
          <a:solidFill>
            <a:schemeClr val="accent2">
              <a:lumMod val="75000"/>
            </a:schemeClr>
          </a:solidFill>
          <a:ln w="3175">
            <a:miter lim="400000"/>
          </a:ln>
        </p:spPr>
        <p:txBody>
          <a:bodyPr lIns="182880" tIns="182880" rIns="19050" bIns="19050" anchor="t" anchorCtr="0"/>
          <a:lstStyle/>
          <a:p>
            <a:r>
              <a:rPr lang="en-US" sz="2000" b="1">
                <a:solidFill>
                  <a:schemeClr val="bg2"/>
                </a:solidFill>
                <a:latin typeface="+mj-lt"/>
                <a:ea typeface="Helvetica Neue" charset="0"/>
                <a:cs typeface="Helvetica Neue" charset="0"/>
              </a:rPr>
              <a:t>Watson Studio</a:t>
            </a:r>
          </a:p>
          <a:p>
            <a:r>
              <a:rPr lang="en-US" sz="2000" err="1">
                <a:solidFill>
                  <a:schemeClr val="bg2"/>
                </a:solidFill>
                <a:latin typeface="+mj-lt"/>
                <a:ea typeface="Helvetica Neue Light" charset="0"/>
                <a:cs typeface="Helvetica Neue Light" charset="0"/>
              </a:rPr>
              <a:t>Capacidades</a:t>
            </a:r>
            <a:r>
              <a:rPr lang="en-US" sz="2000">
                <a:solidFill>
                  <a:schemeClr val="bg2"/>
                </a:solidFill>
                <a:latin typeface="+mj-lt"/>
                <a:ea typeface="Helvetica Neue Light" charset="0"/>
                <a:cs typeface="Helvetica Neue Light" charset="0"/>
              </a:rPr>
              <a:t> </a:t>
            </a:r>
            <a:r>
              <a:rPr lang="en-US" sz="2000" err="1">
                <a:solidFill>
                  <a:schemeClr val="bg2"/>
                </a:solidFill>
                <a:latin typeface="+mj-lt"/>
                <a:ea typeface="Helvetica Neue Light" charset="0"/>
                <a:cs typeface="Helvetica Neue Light" charset="0"/>
              </a:rPr>
              <a:t>diferenciales</a:t>
            </a:r>
            <a:endParaRPr lang="en-US" sz="2000">
              <a:solidFill>
                <a:schemeClr val="bg2"/>
              </a:solidFill>
              <a:latin typeface="+mj-lt"/>
              <a:ea typeface="Helvetica Neue Light" charset="0"/>
              <a:cs typeface="Helvetica Neue Light" charset="0"/>
            </a:endParaRPr>
          </a:p>
        </p:txBody>
      </p:sp>
      <p:grpSp>
        <p:nvGrpSpPr>
          <p:cNvPr id="5" name="Group 4"/>
          <p:cNvGrpSpPr/>
          <p:nvPr/>
        </p:nvGrpSpPr>
        <p:grpSpPr>
          <a:xfrm>
            <a:off x="271500" y="1145113"/>
            <a:ext cx="2743200" cy="1644582"/>
            <a:chOff x="271500" y="1145113"/>
            <a:chExt cx="2743200" cy="1644582"/>
          </a:xfrm>
        </p:grpSpPr>
        <p:sp>
          <p:nvSpPr>
            <p:cNvPr id="1324" name="What she does:…"/>
            <p:cNvSpPr/>
            <p:nvPr/>
          </p:nvSpPr>
          <p:spPr>
            <a:xfrm>
              <a:off x="271500" y="1406723"/>
              <a:ext cx="2743200" cy="1382972"/>
            </a:xfrm>
            <a:prstGeom prst="rect">
              <a:avLst/>
            </a:prstGeom>
            <a:ln w="12700">
              <a:solidFill>
                <a:schemeClr val="accent1"/>
              </a:solidFill>
              <a:miter lim="400000"/>
            </a:ln>
            <a:extLst>
              <a:ext uri="{C572A759-6A51-4108-AA02-DFA0A04FC94B}">
                <ma14:wrappingTextBoxFlag xmlns:ma14="http://schemas.microsoft.com/office/mac/drawingml/2011/main" xmlns="" val="1"/>
              </a:ext>
            </a:extLst>
          </p:spPr>
          <p:txBody>
            <a:bodyPr wrap="square" lIns="45718" tIns="45718" rIns="45718" bIns="45718">
              <a:noAutofit/>
            </a:bodyPr>
            <a:lstStyle/>
            <a:p>
              <a:pPr marL="82296" indent="-82296" defTabSz="914400">
                <a:buSzPct val="100000"/>
                <a:buFontTx/>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Data Scientists, Subject Matter experts, Business Analysts &amp; Developers all in one environment to accelerate innovation, collaboration and productivity</a:t>
              </a:r>
            </a:p>
            <a:p>
              <a:pPr marL="82296" indent="-82296" defTabSz="914400">
                <a:buSzPct val="100000"/>
                <a:buFontTx/>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FontTx/>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Built-in learning to get started or go the distance with advanced tutorials</a:t>
              </a:r>
            </a:p>
          </p:txBody>
        </p:sp>
        <p:sp>
          <p:nvSpPr>
            <p:cNvPr id="4" name="TextBox 3"/>
            <p:cNvSpPr txBox="1"/>
            <p:nvPr/>
          </p:nvSpPr>
          <p:spPr>
            <a:xfrm>
              <a:off x="271500" y="1145113"/>
              <a:ext cx="2743200" cy="261610"/>
            </a:xfrm>
            <a:prstGeom prst="rect">
              <a:avLst/>
            </a:prstGeom>
            <a:solidFill>
              <a:schemeClr val="accent1"/>
            </a:solidFill>
            <a:ln>
              <a:solidFill>
                <a:schemeClr val="accent1"/>
              </a:solidFill>
            </a:ln>
          </p:spPr>
          <p:txBody>
            <a:bodyPr wrap="square" rtlCol="0">
              <a:spAutoFit/>
            </a:bodyPr>
            <a:lstStyle/>
            <a:p>
              <a:r>
                <a:rPr lang="en-US" sz="1100" b="1" err="1">
                  <a:solidFill>
                    <a:schemeClr val="bg2"/>
                  </a:solidFill>
                </a:rPr>
                <a:t>Ambiente</a:t>
              </a:r>
              <a:r>
                <a:rPr lang="en-US" sz="1100" b="1">
                  <a:solidFill>
                    <a:schemeClr val="bg2"/>
                  </a:solidFill>
                </a:rPr>
                <a:t> de </a:t>
              </a:r>
              <a:r>
                <a:rPr lang="en-US" sz="1100" b="1" err="1">
                  <a:solidFill>
                    <a:schemeClr val="bg2"/>
                  </a:solidFill>
                </a:rPr>
                <a:t>colaboración</a:t>
              </a:r>
              <a:r>
                <a:rPr lang="en-US" sz="1100" b="1">
                  <a:solidFill>
                    <a:schemeClr val="bg2"/>
                  </a:solidFill>
                </a:rPr>
                <a:t> </a:t>
              </a:r>
              <a:r>
                <a:rPr lang="en-US" sz="1100" b="1" err="1">
                  <a:solidFill>
                    <a:schemeClr val="bg2"/>
                  </a:solidFill>
                </a:rPr>
                <a:t>integrados</a:t>
              </a:r>
              <a:endParaRPr lang="en-US" sz="1100" b="1">
                <a:solidFill>
                  <a:schemeClr val="bg2"/>
                </a:solidFill>
              </a:endParaRPr>
            </a:p>
          </p:txBody>
        </p:sp>
      </p:grpSp>
      <p:grpSp>
        <p:nvGrpSpPr>
          <p:cNvPr id="6" name="Group 5"/>
          <p:cNvGrpSpPr/>
          <p:nvPr/>
        </p:nvGrpSpPr>
        <p:grpSpPr>
          <a:xfrm>
            <a:off x="3214886" y="1145113"/>
            <a:ext cx="2743200" cy="1644582"/>
            <a:chOff x="3322082" y="1145113"/>
            <a:chExt cx="2743200" cy="1644582"/>
          </a:xfrm>
        </p:grpSpPr>
        <p:sp>
          <p:nvSpPr>
            <p:cNvPr id="34" name="What she does:…"/>
            <p:cNvSpPr/>
            <p:nvPr/>
          </p:nvSpPr>
          <p:spPr>
            <a:xfrm>
              <a:off x="3322082" y="1406723"/>
              <a:ext cx="2743200" cy="1382972"/>
            </a:xfrm>
            <a:prstGeom prst="rect">
              <a:avLst/>
            </a:prstGeom>
            <a:ln w="12700">
              <a:solidFill>
                <a:schemeClr val="accent1"/>
              </a:solidFill>
              <a:miter lim="400000"/>
            </a:ln>
            <a:extLst>
              <a:ext uri="{C572A759-6A51-4108-AA02-DFA0A04FC94B}">
                <ma14:wrappingTextBoxFlag xmlns:ma14="http://schemas.microsoft.com/office/mac/drawingml/2011/main" xmlns="" val="1"/>
              </a:ext>
            </a:extLst>
          </p:spPr>
          <p:txBody>
            <a:bodyPr wrap="square" lIns="45718" tIns="45718" rIns="45718" bIns="45718">
              <a:noAutofit/>
            </a:bodyPr>
            <a:lstStyle/>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Best in-breed open source and IBM tools that support the end-to-end AI lifecycle</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Choice of code or no-code tools to build and train your own ML/DL models or easily train and customize pre-trained Watson APIs </a:t>
              </a:r>
              <a:endParaRPr sz="1000">
                <a:solidFill>
                  <a:schemeClr val="tx1">
                    <a:lumMod val="95000"/>
                    <a:lumOff val="5000"/>
                  </a:schemeClr>
                </a:solidFill>
                <a:ea typeface="Helvetica Neue" charset="0"/>
                <a:cs typeface="Helvetica Neue" charset="0"/>
              </a:endParaRPr>
            </a:p>
          </p:txBody>
        </p:sp>
        <p:sp>
          <p:nvSpPr>
            <p:cNvPr id="35" name="TextBox 34"/>
            <p:cNvSpPr txBox="1"/>
            <p:nvPr/>
          </p:nvSpPr>
          <p:spPr>
            <a:xfrm>
              <a:off x="3322082" y="1145113"/>
              <a:ext cx="2743200" cy="261610"/>
            </a:xfrm>
            <a:prstGeom prst="rect">
              <a:avLst/>
            </a:prstGeom>
            <a:solidFill>
              <a:schemeClr val="accent1"/>
            </a:solidFill>
            <a:ln>
              <a:solidFill>
                <a:schemeClr val="accent1"/>
              </a:solidFill>
            </a:ln>
          </p:spPr>
          <p:txBody>
            <a:bodyPr wrap="square" rtlCol="0">
              <a:spAutoFit/>
            </a:bodyPr>
            <a:lstStyle/>
            <a:p>
              <a:r>
                <a:rPr lang="en-US" sz="1100" b="1" err="1">
                  <a:solidFill>
                    <a:schemeClr val="bg2"/>
                  </a:solidFill>
                </a:rPr>
                <a:t>Elección</a:t>
              </a:r>
              <a:r>
                <a:rPr lang="en-US" sz="1100" b="1">
                  <a:solidFill>
                    <a:schemeClr val="bg2"/>
                  </a:solidFill>
                </a:rPr>
                <a:t> de </a:t>
              </a:r>
              <a:r>
                <a:rPr lang="en-US" sz="1100" b="1" err="1">
                  <a:solidFill>
                    <a:schemeClr val="bg2"/>
                  </a:solidFill>
                </a:rPr>
                <a:t>herram</a:t>
              </a:r>
              <a:r>
                <a:rPr lang="en-US" sz="1100" b="1">
                  <a:solidFill>
                    <a:schemeClr val="bg2"/>
                  </a:solidFill>
                </a:rPr>
                <a:t>. para el </a:t>
              </a:r>
              <a:r>
                <a:rPr lang="en-US" sz="1100" b="1" err="1">
                  <a:solidFill>
                    <a:schemeClr val="bg2"/>
                  </a:solidFill>
                </a:rPr>
                <a:t>ciclo</a:t>
              </a:r>
              <a:r>
                <a:rPr lang="en-US" sz="1100" b="1">
                  <a:solidFill>
                    <a:schemeClr val="bg2"/>
                  </a:solidFill>
                </a:rPr>
                <a:t> de IA</a:t>
              </a:r>
            </a:p>
          </p:txBody>
        </p:sp>
      </p:grpSp>
      <p:grpSp>
        <p:nvGrpSpPr>
          <p:cNvPr id="7" name="Group 6"/>
          <p:cNvGrpSpPr/>
          <p:nvPr/>
        </p:nvGrpSpPr>
        <p:grpSpPr>
          <a:xfrm>
            <a:off x="6158272" y="1145113"/>
            <a:ext cx="2743200" cy="1644582"/>
            <a:chOff x="6158272" y="1145113"/>
            <a:chExt cx="2743200" cy="1644582"/>
          </a:xfrm>
        </p:grpSpPr>
        <p:sp>
          <p:nvSpPr>
            <p:cNvPr id="36" name="What she does:…"/>
            <p:cNvSpPr/>
            <p:nvPr/>
          </p:nvSpPr>
          <p:spPr>
            <a:xfrm>
              <a:off x="6158272" y="1406723"/>
              <a:ext cx="2743200" cy="1382972"/>
            </a:xfrm>
            <a:prstGeom prst="rect">
              <a:avLst/>
            </a:prstGeom>
            <a:ln w="12700">
              <a:solidFill>
                <a:schemeClr val="accent1"/>
              </a:solidFill>
              <a:miter lim="400000"/>
            </a:ln>
            <a:extLst>
              <a:ext uri="{C572A759-6A51-4108-AA02-DFA0A04FC94B}">
                <ma14:wrappingTextBoxFlag xmlns:ma14="http://schemas.microsoft.com/office/mac/drawingml/2011/main" xmlns="" val="1"/>
              </a:ext>
            </a:extLst>
          </p:spPr>
          <p:txBody>
            <a:bodyPr wrap="square" lIns="45718" tIns="45718" rIns="45718" bIns="45718">
              <a:noAutofit/>
            </a:bodyPr>
            <a:lstStyle/>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Use Watson smarts and recommendations for the best algorithms to use given your data, OR</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Use the rich capabilities and controls to fine tune your models</a:t>
              </a:r>
              <a:endParaRPr sz="1000">
                <a:solidFill>
                  <a:schemeClr val="tx1">
                    <a:lumMod val="95000"/>
                    <a:lumOff val="5000"/>
                  </a:schemeClr>
                </a:solidFill>
                <a:ea typeface="Helvetica Neue" charset="0"/>
                <a:cs typeface="Helvetica Neue" charset="0"/>
              </a:endParaRPr>
            </a:p>
          </p:txBody>
        </p:sp>
        <p:sp>
          <p:nvSpPr>
            <p:cNvPr id="37" name="TextBox 36"/>
            <p:cNvSpPr txBox="1"/>
            <p:nvPr/>
          </p:nvSpPr>
          <p:spPr>
            <a:xfrm>
              <a:off x="6158272" y="1145113"/>
              <a:ext cx="2743200" cy="261610"/>
            </a:xfrm>
            <a:prstGeom prst="rect">
              <a:avLst/>
            </a:prstGeom>
            <a:solidFill>
              <a:schemeClr val="accent1"/>
            </a:solidFill>
            <a:ln>
              <a:solidFill>
                <a:schemeClr val="accent1"/>
              </a:solidFill>
            </a:ln>
          </p:spPr>
          <p:txBody>
            <a:bodyPr wrap="square" rtlCol="0">
              <a:spAutoFit/>
            </a:bodyPr>
            <a:lstStyle/>
            <a:p>
              <a:r>
                <a:rPr lang="en-US" sz="1100" b="1" err="1">
                  <a:solidFill>
                    <a:schemeClr val="bg2"/>
                  </a:solidFill>
                </a:rPr>
                <a:t>Soporte</a:t>
              </a:r>
              <a:r>
                <a:rPr lang="en-US" sz="1100" b="1">
                  <a:solidFill>
                    <a:schemeClr val="bg2"/>
                  </a:solidFill>
                </a:rPr>
                <a:t> para </a:t>
              </a:r>
              <a:r>
                <a:rPr lang="en-US" sz="1100" b="1" err="1">
                  <a:solidFill>
                    <a:schemeClr val="bg2"/>
                  </a:solidFill>
                </a:rPr>
                <a:t>cualquier</a:t>
              </a:r>
              <a:r>
                <a:rPr lang="en-US" sz="1100" b="1">
                  <a:solidFill>
                    <a:schemeClr val="bg2"/>
                  </a:solidFill>
                </a:rPr>
                <a:t> </a:t>
              </a:r>
              <a:r>
                <a:rPr lang="en-US" sz="1100" b="1" err="1">
                  <a:solidFill>
                    <a:schemeClr val="bg2"/>
                  </a:solidFill>
                </a:rPr>
                <a:t>nivel</a:t>
              </a:r>
              <a:r>
                <a:rPr lang="en-US" sz="1100" b="1">
                  <a:solidFill>
                    <a:schemeClr val="bg2"/>
                  </a:solidFill>
                </a:rPr>
                <a:t> de </a:t>
              </a:r>
              <a:r>
                <a:rPr lang="en-US" sz="1100" b="1" err="1">
                  <a:solidFill>
                    <a:schemeClr val="bg2"/>
                  </a:solidFill>
                </a:rPr>
                <a:t>exper</a:t>
              </a:r>
              <a:r>
                <a:rPr lang="en-US" sz="1100" b="1">
                  <a:solidFill>
                    <a:schemeClr val="bg2"/>
                  </a:solidFill>
                </a:rPr>
                <a:t>.</a:t>
              </a:r>
            </a:p>
          </p:txBody>
        </p:sp>
      </p:grpSp>
      <p:grpSp>
        <p:nvGrpSpPr>
          <p:cNvPr id="40" name="Group 39"/>
          <p:cNvGrpSpPr/>
          <p:nvPr/>
        </p:nvGrpSpPr>
        <p:grpSpPr>
          <a:xfrm>
            <a:off x="271500" y="2970742"/>
            <a:ext cx="2743200" cy="1644582"/>
            <a:chOff x="271500" y="1145113"/>
            <a:chExt cx="2743200" cy="1644582"/>
          </a:xfrm>
        </p:grpSpPr>
        <p:sp>
          <p:nvSpPr>
            <p:cNvPr id="41" name="What she does:…"/>
            <p:cNvSpPr/>
            <p:nvPr/>
          </p:nvSpPr>
          <p:spPr>
            <a:xfrm>
              <a:off x="271500" y="1406723"/>
              <a:ext cx="2743200" cy="1382972"/>
            </a:xfrm>
            <a:prstGeom prst="rect">
              <a:avLst/>
            </a:prstGeom>
            <a:ln w="12700">
              <a:solidFill>
                <a:schemeClr val="accent1"/>
              </a:solidFill>
              <a:miter lim="400000"/>
            </a:ln>
            <a:extLst>
              <a:ext uri="{C572A759-6A51-4108-AA02-DFA0A04FC94B}">
                <ma14:wrappingTextBoxFlag xmlns:ma14="http://schemas.microsoft.com/office/mac/drawingml/2011/main" xmlns="" val="1"/>
              </a:ext>
            </a:extLst>
          </p:spPr>
          <p:txBody>
            <a:bodyPr wrap="square" lIns="45718" tIns="45718" rIns="45718" bIns="45718">
              <a:noAutofit/>
            </a:bodyPr>
            <a:lstStyle/>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Monitor batch training experiments then compare cross-model performance without worrying about log transfers and scripts to visualize results. </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You focus on designing your neural networks.  We’ll manage and track your assets.</a:t>
              </a:r>
            </a:p>
          </p:txBody>
        </p:sp>
        <p:sp>
          <p:nvSpPr>
            <p:cNvPr id="42" name="TextBox 41"/>
            <p:cNvSpPr txBox="1"/>
            <p:nvPr/>
          </p:nvSpPr>
          <p:spPr>
            <a:xfrm>
              <a:off x="271500" y="1145113"/>
              <a:ext cx="2743200" cy="261610"/>
            </a:xfrm>
            <a:prstGeom prst="rect">
              <a:avLst/>
            </a:prstGeom>
            <a:solidFill>
              <a:schemeClr val="accent1"/>
            </a:solidFill>
            <a:ln>
              <a:solidFill>
                <a:schemeClr val="accent1"/>
              </a:solidFill>
            </a:ln>
          </p:spPr>
          <p:txBody>
            <a:bodyPr wrap="square" rtlCol="0">
              <a:spAutoFit/>
            </a:bodyPr>
            <a:lstStyle/>
            <a:p>
              <a:r>
                <a:rPr lang="en-US" sz="1100" b="1">
                  <a:solidFill>
                    <a:schemeClr val="bg2"/>
                  </a:solidFill>
                </a:rPr>
                <a:t>Experiment centric DL workflow</a:t>
              </a:r>
            </a:p>
          </p:txBody>
        </p:sp>
      </p:grpSp>
      <p:grpSp>
        <p:nvGrpSpPr>
          <p:cNvPr id="43" name="Group 42"/>
          <p:cNvGrpSpPr/>
          <p:nvPr/>
        </p:nvGrpSpPr>
        <p:grpSpPr>
          <a:xfrm>
            <a:off x="3214886" y="2970742"/>
            <a:ext cx="2743200" cy="1644582"/>
            <a:chOff x="3322082" y="1145113"/>
            <a:chExt cx="2743200" cy="1644582"/>
          </a:xfrm>
        </p:grpSpPr>
        <p:sp>
          <p:nvSpPr>
            <p:cNvPr id="44" name="What she does:…"/>
            <p:cNvSpPr/>
            <p:nvPr/>
          </p:nvSpPr>
          <p:spPr>
            <a:xfrm>
              <a:off x="3322082" y="1406723"/>
              <a:ext cx="2743200" cy="1382972"/>
            </a:xfrm>
            <a:prstGeom prst="rect">
              <a:avLst/>
            </a:prstGeom>
            <a:ln w="12700">
              <a:solidFill>
                <a:schemeClr val="accent1"/>
              </a:solidFill>
              <a:miter lim="400000"/>
            </a:ln>
            <a:extLst>
              <a:ext uri="{C572A759-6A51-4108-AA02-DFA0A04FC94B}">
                <ma14:wrappingTextBoxFlag xmlns:ma14="http://schemas.microsoft.com/office/mac/drawingml/2011/main" xmlns="" val="1"/>
              </a:ext>
            </a:extLst>
          </p:spPr>
          <p:txBody>
            <a:bodyPr wrap="square" lIns="45718" tIns="45718" rIns="45718" bIns="45718">
              <a:noAutofit/>
            </a:bodyPr>
            <a:lstStyle/>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Deploy models into production then monitor them to evaluate performance.  </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Capture new data for continuous learning and retrain models so they continually adapt to changing conditions.</a:t>
              </a:r>
            </a:p>
          </p:txBody>
        </p:sp>
        <p:sp>
          <p:nvSpPr>
            <p:cNvPr id="45" name="TextBox 44"/>
            <p:cNvSpPr txBox="1"/>
            <p:nvPr/>
          </p:nvSpPr>
          <p:spPr>
            <a:xfrm>
              <a:off x="3322082" y="1145113"/>
              <a:ext cx="2743200" cy="261610"/>
            </a:xfrm>
            <a:prstGeom prst="rect">
              <a:avLst/>
            </a:prstGeom>
            <a:solidFill>
              <a:schemeClr val="accent1"/>
            </a:solidFill>
            <a:ln>
              <a:solidFill>
                <a:schemeClr val="accent1"/>
              </a:solidFill>
            </a:ln>
          </p:spPr>
          <p:txBody>
            <a:bodyPr wrap="square" rtlCol="0">
              <a:spAutoFit/>
            </a:bodyPr>
            <a:lstStyle/>
            <a:p>
              <a:r>
                <a:rPr lang="en-US" sz="1100" b="1" err="1">
                  <a:solidFill>
                    <a:schemeClr val="bg2"/>
                  </a:solidFill>
                </a:rPr>
                <a:t>Manejo</a:t>
              </a:r>
              <a:r>
                <a:rPr lang="en-US" sz="1100" b="1">
                  <a:solidFill>
                    <a:schemeClr val="bg2"/>
                  </a:solidFill>
                </a:rPr>
                <a:t> de </a:t>
              </a:r>
              <a:r>
                <a:rPr lang="en-US" sz="1100" b="1" err="1">
                  <a:solidFill>
                    <a:schemeClr val="bg2"/>
                  </a:solidFill>
                </a:rPr>
                <a:t>ciclo</a:t>
              </a:r>
              <a:r>
                <a:rPr lang="en-US" sz="1100" b="1">
                  <a:solidFill>
                    <a:schemeClr val="bg2"/>
                  </a:solidFill>
                </a:rPr>
                <a:t> de </a:t>
              </a:r>
              <a:r>
                <a:rPr lang="en-US" sz="1100" b="1" err="1">
                  <a:solidFill>
                    <a:schemeClr val="bg2"/>
                  </a:solidFill>
                </a:rPr>
                <a:t>vida</a:t>
              </a:r>
              <a:r>
                <a:rPr lang="en-US" sz="1100" b="1">
                  <a:solidFill>
                    <a:schemeClr val="bg2"/>
                  </a:solidFill>
                </a:rPr>
                <a:t> de </a:t>
              </a:r>
              <a:r>
                <a:rPr lang="en-US" sz="1100" b="1" err="1">
                  <a:solidFill>
                    <a:schemeClr val="bg2"/>
                  </a:solidFill>
                </a:rPr>
                <a:t>modelos</a:t>
              </a:r>
              <a:endParaRPr lang="en-US" sz="1100" b="1">
                <a:solidFill>
                  <a:schemeClr val="bg2"/>
                </a:solidFill>
              </a:endParaRPr>
            </a:p>
          </p:txBody>
        </p:sp>
      </p:grpSp>
      <p:grpSp>
        <p:nvGrpSpPr>
          <p:cNvPr id="46" name="Group 45"/>
          <p:cNvGrpSpPr/>
          <p:nvPr/>
        </p:nvGrpSpPr>
        <p:grpSpPr>
          <a:xfrm>
            <a:off x="6158272" y="2970742"/>
            <a:ext cx="2743200" cy="1644582"/>
            <a:chOff x="6158272" y="1145113"/>
            <a:chExt cx="2743200" cy="1644582"/>
          </a:xfrm>
        </p:grpSpPr>
        <p:sp>
          <p:nvSpPr>
            <p:cNvPr id="47" name="What she does:…"/>
            <p:cNvSpPr/>
            <p:nvPr/>
          </p:nvSpPr>
          <p:spPr>
            <a:xfrm>
              <a:off x="6158272" y="1406723"/>
              <a:ext cx="2743200" cy="1382972"/>
            </a:xfrm>
            <a:prstGeom prst="rect">
              <a:avLst/>
            </a:prstGeom>
            <a:ln w="12700">
              <a:solidFill>
                <a:schemeClr val="accent1"/>
              </a:solidFill>
              <a:miter lim="400000"/>
            </a:ln>
            <a:extLst>
              <a:ext uri="{C572A759-6A51-4108-AA02-DFA0A04FC94B}">
                <ma14:wrappingTextBoxFlag xmlns:ma14="http://schemas.microsoft.com/office/mac/drawingml/2011/main" xmlns="" val="1"/>
              </a:ext>
            </a:extLst>
          </p:spPr>
          <p:txBody>
            <a:bodyPr wrap="square" lIns="45718" tIns="45718" rIns="45718" bIns="45718">
              <a:noAutofit/>
            </a:bodyPr>
            <a:lstStyle/>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Intelligent discovery of data and AI assets that enables reuse &amp; improves productivity</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Seamlessly integrated for productive use with Machine Learning and Data science</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Powerful governance tools to control and protect access to data</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9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endParaRPr sz="1000">
                <a:solidFill>
                  <a:schemeClr val="tx1">
                    <a:lumMod val="95000"/>
                    <a:lumOff val="5000"/>
                  </a:schemeClr>
                </a:solidFill>
                <a:ea typeface="Helvetica Neue" charset="0"/>
                <a:cs typeface="Helvetica Neue" charset="0"/>
              </a:endParaRPr>
            </a:p>
          </p:txBody>
        </p:sp>
        <p:sp>
          <p:nvSpPr>
            <p:cNvPr id="48" name="TextBox 47"/>
            <p:cNvSpPr txBox="1"/>
            <p:nvPr/>
          </p:nvSpPr>
          <p:spPr>
            <a:xfrm>
              <a:off x="6158272" y="1145113"/>
              <a:ext cx="2743200" cy="261610"/>
            </a:xfrm>
            <a:prstGeom prst="rect">
              <a:avLst/>
            </a:prstGeom>
            <a:solidFill>
              <a:schemeClr val="accent1"/>
            </a:solidFill>
            <a:ln>
              <a:solidFill>
                <a:schemeClr val="accent1"/>
              </a:solidFill>
            </a:ln>
          </p:spPr>
          <p:txBody>
            <a:bodyPr wrap="square" rtlCol="0">
              <a:spAutoFit/>
            </a:bodyPr>
            <a:lstStyle/>
            <a:p>
              <a:r>
                <a:rPr lang="en-US" sz="1100" b="1" err="1">
                  <a:solidFill>
                    <a:schemeClr val="bg2"/>
                  </a:solidFill>
                </a:rPr>
                <a:t>Catálogo</a:t>
              </a:r>
              <a:r>
                <a:rPr lang="en-US" sz="1100" b="1">
                  <a:solidFill>
                    <a:schemeClr val="bg2"/>
                  </a:solidFill>
                </a:rPr>
                <a:t> de </a:t>
              </a:r>
              <a:r>
                <a:rPr lang="en-US" sz="1100" b="1" err="1">
                  <a:solidFill>
                    <a:schemeClr val="bg2"/>
                  </a:solidFill>
                </a:rPr>
                <a:t>conocimiento</a:t>
              </a:r>
              <a:r>
                <a:rPr lang="en-US" sz="1100" b="1">
                  <a:solidFill>
                    <a:schemeClr val="bg2"/>
                  </a:solidFill>
                </a:rPr>
                <a:t> </a:t>
              </a:r>
              <a:r>
                <a:rPr lang="en-US" sz="1100" b="1" err="1">
                  <a:solidFill>
                    <a:schemeClr val="bg2"/>
                  </a:solidFill>
                </a:rPr>
                <a:t>integrado</a:t>
              </a:r>
              <a:endParaRPr lang="en-US" sz="1100" b="1">
                <a:solidFill>
                  <a:schemeClr val="bg2"/>
                </a:solidFill>
              </a:endParaRPr>
            </a:p>
          </p:txBody>
        </p:sp>
      </p:grpSp>
      <p:sp>
        <p:nvSpPr>
          <p:cNvPr id="2" name="Slide Number Placeholder 1"/>
          <p:cNvSpPr>
            <a:spLocks noGrp="1"/>
          </p:cNvSpPr>
          <p:nvPr>
            <p:ph type="sldNum" sz="quarter" idx="2"/>
          </p:nvPr>
        </p:nvSpPr>
        <p:spPr/>
        <p:txBody>
          <a:bodyPr/>
          <a:lstStyle/>
          <a:p>
            <a:fld id="{86CB4B4D-7CA3-9044-876B-883B54F8677D}" type="slidenum">
              <a:rPr lang="uk-UA" smtClean="0"/>
              <a:t>14</a:t>
            </a:fld>
            <a:endParaRPr lang="uk-UA"/>
          </a:p>
        </p:txBody>
      </p:sp>
    </p:spTree>
    <p:extLst>
      <p:ext uri="{BB962C8B-B14F-4D97-AF65-F5344CB8AC3E}">
        <p14:creationId xmlns:p14="http://schemas.microsoft.com/office/powerpoint/2010/main" val="22450290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8146657" cy="381000"/>
          </a:xfrm>
        </p:spPr>
        <p:txBody>
          <a:bodyPr/>
          <a:lstStyle/>
          <a:p>
            <a:r>
              <a:rPr lang="en-US" err="1"/>
              <a:t>Impacto</a:t>
            </a:r>
            <a:r>
              <a:rPr lang="en-US"/>
              <a:t> de la </a:t>
            </a:r>
            <a:r>
              <a:rPr lang="en-US" err="1"/>
              <a:t>aplicación</a:t>
            </a:r>
            <a:r>
              <a:rPr lang="en-US"/>
              <a:t> de ML: Un </a:t>
            </a:r>
            <a:r>
              <a:rPr lang="en-US" err="1"/>
              <a:t>ejemplo</a:t>
            </a:r>
            <a:r>
              <a:rPr lang="en-US"/>
              <a:t> simple</a:t>
            </a:r>
            <a:br>
              <a:rPr lang="en-US"/>
            </a:br>
            <a:endParaRPr lang="en-US"/>
          </a:p>
        </p:txBody>
      </p:sp>
      <p:sp>
        <p:nvSpPr>
          <p:cNvPr id="3" name="Slide Number Placeholder 2"/>
          <p:cNvSpPr>
            <a:spLocks noGrp="1"/>
          </p:cNvSpPr>
          <p:nvPr>
            <p:ph type="sldNum" sz="quarter" idx="10"/>
          </p:nvPr>
        </p:nvSpPr>
        <p:spPr>
          <a:xfrm>
            <a:off x="7006168" y="4826480"/>
            <a:ext cx="2057400" cy="137160"/>
          </a:xfrm>
        </p:spPr>
        <p:txBody>
          <a:bodyPr/>
          <a:lstStyle/>
          <a:p>
            <a:fld id="{D0BE6F14-FF48-0F4F-A8AA-2E3F25371E4A}" type="slidenum">
              <a:rPr lang="en-US" smtClean="0"/>
              <a:pPr/>
              <a:t>15</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564682553"/>
              </p:ext>
            </p:extLst>
          </p:nvPr>
        </p:nvGraphicFramePr>
        <p:xfrm>
          <a:off x="567268" y="720122"/>
          <a:ext cx="6629400" cy="1811337"/>
        </p:xfrm>
        <a:graphic>
          <a:graphicData uri="http://schemas.openxmlformats.org/drawingml/2006/table">
            <a:tbl>
              <a:tblPr firstRow="1" bandRow="1">
                <a:tableStyleId>{5C22544A-7EE6-4342-B048-85BDC9FD1C3A}</a:tableStyleId>
              </a:tblPr>
              <a:tblGrid>
                <a:gridCol w="3677765">
                  <a:extLst>
                    <a:ext uri="{9D8B030D-6E8A-4147-A177-3AD203B41FA5}">
                      <a16:colId xmlns:a16="http://schemas.microsoft.com/office/drawing/2014/main" val="20000"/>
                    </a:ext>
                  </a:extLst>
                </a:gridCol>
                <a:gridCol w="1479031">
                  <a:extLst>
                    <a:ext uri="{9D8B030D-6E8A-4147-A177-3AD203B41FA5}">
                      <a16:colId xmlns:a16="http://schemas.microsoft.com/office/drawing/2014/main" val="20001"/>
                    </a:ext>
                  </a:extLst>
                </a:gridCol>
                <a:gridCol w="1472604">
                  <a:extLst>
                    <a:ext uri="{9D8B030D-6E8A-4147-A177-3AD203B41FA5}">
                      <a16:colId xmlns:a16="http://schemas.microsoft.com/office/drawing/2014/main" val="20002"/>
                    </a:ext>
                  </a:extLst>
                </a:gridCol>
              </a:tblGrid>
              <a:tr h="281953">
                <a:tc gridSpan="3">
                  <a:txBody>
                    <a:bodyPr/>
                    <a:lstStyle/>
                    <a:p>
                      <a:r>
                        <a:rPr lang="en-US" sz="1400" b="1" i="1" u="none" err="1"/>
                        <a:t>Mercadeo</a:t>
                      </a:r>
                      <a:r>
                        <a:rPr lang="en-US" sz="1400" b="1" i="1" u="none"/>
                        <a:t> </a:t>
                      </a:r>
                      <a:r>
                        <a:rPr lang="en-US" sz="1400" b="1" i="1" u="none" err="1"/>
                        <a:t>directo</a:t>
                      </a:r>
                      <a:r>
                        <a:rPr lang="en-US" sz="1400" b="1" baseline="0"/>
                        <a:t> — 1% </a:t>
                      </a:r>
                      <a:r>
                        <a:rPr lang="en-US" sz="1400" b="1" baseline="0" err="1"/>
                        <a:t>tasa</a:t>
                      </a:r>
                      <a:r>
                        <a:rPr lang="en-US" sz="1400" b="1" baseline="0"/>
                        <a:t> de </a:t>
                      </a:r>
                      <a:r>
                        <a:rPr lang="en-US" sz="1400" b="1" baseline="0" err="1"/>
                        <a:t>respuestae</a:t>
                      </a:r>
                      <a:endParaRPr lang="en-US" sz="1400" b="1"/>
                    </a:p>
                  </a:txBody>
                  <a:tcPr marT="34292" marB="34292"/>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708692">
                <a:tc>
                  <a:txBody>
                    <a:bodyPr/>
                    <a:lstStyle/>
                    <a:p>
                      <a:r>
                        <a:rPr lang="en-US" sz="1400" b="0" err="1"/>
                        <a:t>Envío</a:t>
                      </a:r>
                      <a:r>
                        <a:rPr lang="en-US" sz="1400" b="0"/>
                        <a:t> de </a:t>
                      </a:r>
                      <a:r>
                        <a:rPr lang="en-US" sz="1400" b="0" err="1"/>
                        <a:t>correo</a:t>
                      </a:r>
                      <a:r>
                        <a:rPr lang="en-US" sz="1400" b="0"/>
                        <a:t> de </a:t>
                      </a:r>
                      <a:r>
                        <a:rPr lang="en-US" sz="1400" b="0" err="1"/>
                        <a:t>mercadeo</a:t>
                      </a:r>
                      <a:r>
                        <a:rPr lang="en-US" sz="1400" b="0"/>
                        <a:t> a 1,000,000 de clients a un </a:t>
                      </a:r>
                      <a:r>
                        <a:rPr lang="en-US" sz="1400" b="0" err="1"/>
                        <a:t>costo</a:t>
                      </a:r>
                      <a:r>
                        <a:rPr lang="en-US" sz="1400" b="0"/>
                        <a:t> de $2 </a:t>
                      </a:r>
                      <a:r>
                        <a:rPr lang="en-US" sz="1400" b="0" err="1"/>
                        <a:t>por</a:t>
                      </a:r>
                      <a:r>
                        <a:rPr lang="en-US" sz="1400" b="0"/>
                        <a:t> </a:t>
                      </a:r>
                      <a:r>
                        <a:rPr lang="en-US" sz="1400" b="0" err="1"/>
                        <a:t>correo</a:t>
                      </a:r>
                      <a:r>
                        <a:rPr lang="en-US" sz="1400" b="0"/>
                        <a:t> para vender un </a:t>
                      </a:r>
                      <a:r>
                        <a:rPr lang="en-US" sz="1400" b="0" err="1"/>
                        <a:t>servicio</a:t>
                      </a:r>
                      <a:r>
                        <a:rPr lang="en-US" sz="1400" b="0"/>
                        <a:t> de $220.</a:t>
                      </a:r>
                    </a:p>
                  </a:txBody>
                  <a:tcPr marT="34292" marB="34292"/>
                </a:tc>
                <a:tc>
                  <a:txBody>
                    <a:bodyPr/>
                    <a:lstStyle/>
                    <a:p>
                      <a:r>
                        <a:rPr lang="en-US" sz="1400" b="0"/>
                        <a:t>$2</a:t>
                      </a:r>
                      <a:r>
                        <a:rPr lang="en-US" sz="1400" b="0" baseline="0"/>
                        <a:t> x 1,000,000</a:t>
                      </a:r>
                      <a:endParaRPr lang="en-US" sz="1400" b="0"/>
                    </a:p>
                  </a:txBody>
                  <a:tcPr marT="34292" marB="34292"/>
                </a:tc>
                <a:tc>
                  <a:txBody>
                    <a:bodyPr/>
                    <a:lstStyle/>
                    <a:p>
                      <a:r>
                        <a:rPr lang="en-US" sz="1400" b="0"/>
                        <a:t>$2,000,000</a:t>
                      </a:r>
                    </a:p>
                  </a:txBody>
                  <a:tcPr marT="34292" marB="34292"/>
                </a:tc>
                <a:extLst>
                  <a:ext uri="{0D108BD9-81ED-4DB2-BD59-A6C34878D82A}">
                    <a16:rowId xmlns:a16="http://schemas.microsoft.com/office/drawing/2014/main" val="10001"/>
                  </a:ext>
                </a:extLst>
              </a:tr>
              <a:tr h="538739">
                <a:tc>
                  <a:txBody>
                    <a:bodyPr/>
                    <a:lstStyle/>
                    <a:p>
                      <a:r>
                        <a:rPr lang="en-US" sz="1400" b="0" baseline="0" err="1"/>
                        <a:t>Tasa</a:t>
                      </a:r>
                      <a:r>
                        <a:rPr lang="en-US" sz="1400" b="0" baseline="0"/>
                        <a:t> de </a:t>
                      </a:r>
                      <a:r>
                        <a:rPr lang="en-US" sz="1400" b="0" baseline="0" err="1"/>
                        <a:t>respuesta</a:t>
                      </a:r>
                      <a:r>
                        <a:rPr lang="en-US" sz="1400" b="0" baseline="0"/>
                        <a:t> del 1% </a:t>
                      </a:r>
                      <a:r>
                        <a:rPr lang="en-US" sz="1400" b="0" baseline="0" err="1"/>
                        <a:t>corresponde</a:t>
                      </a:r>
                      <a:r>
                        <a:rPr lang="en-US" sz="1400" b="0" baseline="0"/>
                        <a:t> a 10,000 clients </a:t>
                      </a:r>
                      <a:r>
                        <a:rPr lang="en-US" sz="1400" b="0" baseline="0" err="1"/>
                        <a:t>comprando</a:t>
                      </a:r>
                      <a:r>
                        <a:rPr lang="en-US" sz="1400" b="0" baseline="0"/>
                        <a:t> el </a:t>
                      </a:r>
                      <a:r>
                        <a:rPr lang="en-US" sz="1400" b="0" baseline="0" err="1"/>
                        <a:t>servicio</a:t>
                      </a:r>
                      <a:r>
                        <a:rPr lang="en-US" sz="1400" b="0" baseline="0"/>
                        <a:t>.</a:t>
                      </a:r>
                      <a:endParaRPr lang="en-US" sz="1400" b="0"/>
                    </a:p>
                  </a:txBody>
                  <a:tcPr marT="34292" marB="34292"/>
                </a:tc>
                <a:tc>
                  <a:txBody>
                    <a:bodyPr/>
                    <a:lstStyle/>
                    <a:p>
                      <a:r>
                        <a:rPr lang="en-US" sz="1400" b="0"/>
                        <a:t>$220 x 10,000</a:t>
                      </a:r>
                    </a:p>
                  </a:txBody>
                  <a:tcPr marT="34292" marB="34292"/>
                </a:tc>
                <a:tc>
                  <a:txBody>
                    <a:bodyPr/>
                    <a:lstStyle/>
                    <a:p>
                      <a:r>
                        <a:rPr lang="en-US" sz="1400" b="0"/>
                        <a:t>$2,200,000</a:t>
                      </a:r>
                    </a:p>
                  </a:txBody>
                  <a:tcPr marT="34292" marB="34292"/>
                </a:tc>
                <a:extLst>
                  <a:ext uri="{0D108BD9-81ED-4DB2-BD59-A6C34878D82A}">
                    <a16:rowId xmlns:a16="http://schemas.microsoft.com/office/drawing/2014/main" val="10002"/>
                  </a:ext>
                </a:extLst>
              </a:tr>
              <a:tr h="281953">
                <a:tc gridSpan="2">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err="1"/>
                        <a:t>Beneficio</a:t>
                      </a:r>
                      <a:r>
                        <a:rPr lang="en-US" sz="1400" b="1"/>
                        <a:t>*</a:t>
                      </a:r>
                    </a:p>
                  </a:txBody>
                  <a:tcPr marT="34292" marB="34292"/>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a:p>
                  </a:txBody>
                  <a:tcPr marT="34290" marB="34290"/>
                </a:tc>
                <a:tc>
                  <a:txBody>
                    <a:bodyPr/>
                    <a:lstStyle/>
                    <a:p>
                      <a:r>
                        <a:rPr lang="en-US" sz="1400" b="1"/>
                        <a:t>$200,000</a:t>
                      </a:r>
                    </a:p>
                  </a:txBody>
                  <a:tcPr marT="34292" marB="34292">
                    <a:solidFill>
                      <a:schemeClr val="accent6">
                        <a:lumMod val="60000"/>
                        <a:lumOff val="40000"/>
                      </a:schemeClr>
                    </a:solidFill>
                  </a:tcPr>
                </a:tc>
                <a:extLst>
                  <a:ext uri="{0D108BD9-81ED-4DB2-BD59-A6C34878D82A}">
                    <a16:rowId xmlns:a16="http://schemas.microsoft.com/office/drawing/2014/main" val="10003"/>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13572076"/>
              </p:ext>
            </p:extLst>
          </p:nvPr>
        </p:nvGraphicFramePr>
        <p:xfrm>
          <a:off x="567268" y="2487009"/>
          <a:ext cx="6629400" cy="2009050"/>
        </p:xfrm>
        <a:graphic>
          <a:graphicData uri="http://schemas.openxmlformats.org/drawingml/2006/table">
            <a:tbl>
              <a:tblPr firstRow="1" bandRow="1">
                <a:tableStyleId>{5C22544A-7EE6-4342-B048-85BDC9FD1C3A}</a:tableStyleId>
              </a:tblPr>
              <a:tblGrid>
                <a:gridCol w="3623932">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481468">
                  <a:extLst>
                    <a:ext uri="{9D8B030D-6E8A-4147-A177-3AD203B41FA5}">
                      <a16:colId xmlns:a16="http://schemas.microsoft.com/office/drawing/2014/main" val="20002"/>
                    </a:ext>
                  </a:extLst>
                </a:gridCol>
              </a:tblGrid>
              <a:tr h="281880">
                <a:tc gridSpan="3">
                  <a:txBody>
                    <a:bodyPr/>
                    <a:lstStyle/>
                    <a:p>
                      <a:r>
                        <a:rPr lang="en-US" sz="1400" i="1" u="none" err="1"/>
                        <a:t>Mercadeo</a:t>
                      </a:r>
                      <a:r>
                        <a:rPr lang="en-US" sz="1400" i="1" u="none"/>
                        <a:t> </a:t>
                      </a:r>
                      <a:r>
                        <a:rPr lang="en-US" sz="1400" i="1" u="none" err="1"/>
                        <a:t>predictivo</a:t>
                      </a:r>
                      <a:r>
                        <a:rPr lang="en-US" sz="1400"/>
                        <a:t> —</a:t>
                      </a:r>
                      <a:r>
                        <a:rPr lang="en-US" sz="1400" baseline="0"/>
                        <a:t> </a:t>
                      </a:r>
                      <a:r>
                        <a:rPr lang="en-US" sz="1400" b="1"/>
                        <a:t>3%</a:t>
                      </a:r>
                      <a:r>
                        <a:rPr lang="en-US" sz="1400"/>
                        <a:t> </a:t>
                      </a:r>
                      <a:r>
                        <a:rPr lang="en-US" sz="1400" err="1"/>
                        <a:t>tasa</a:t>
                      </a:r>
                      <a:r>
                        <a:rPr lang="en-US" sz="1400"/>
                        <a:t> de </a:t>
                      </a:r>
                      <a:r>
                        <a:rPr lang="en-US" sz="1400" err="1"/>
                        <a:t>respuesta</a:t>
                      </a:r>
                      <a:endParaRPr lang="en-US" sz="1400"/>
                    </a:p>
                  </a:txBody>
                  <a:tcPr marT="34283" marB="34283"/>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708510">
                <a:tc>
                  <a:txBody>
                    <a:bodyPr/>
                    <a:lstStyle/>
                    <a:p>
                      <a:r>
                        <a:rPr lang="en-US" sz="1400" err="1"/>
                        <a:t>Envio</a:t>
                      </a:r>
                      <a:r>
                        <a:rPr lang="en-US" sz="1400"/>
                        <a:t> de </a:t>
                      </a:r>
                      <a:r>
                        <a:rPr lang="en-US" sz="1400" err="1"/>
                        <a:t>correo</a:t>
                      </a:r>
                      <a:r>
                        <a:rPr lang="en-US" sz="1400"/>
                        <a:t> de </a:t>
                      </a:r>
                      <a:r>
                        <a:rPr lang="en-US" sz="1400" err="1"/>
                        <a:t>mercadeo</a:t>
                      </a:r>
                      <a:r>
                        <a:rPr lang="en-US" sz="1400"/>
                        <a:t> a 250,000 clients que se </a:t>
                      </a:r>
                      <a:r>
                        <a:rPr lang="en-US" sz="1400" err="1"/>
                        <a:t>predicen</a:t>
                      </a:r>
                      <a:r>
                        <a:rPr lang="en-US" sz="1400"/>
                        <a:t> son </a:t>
                      </a:r>
                      <a:r>
                        <a:rPr lang="en-US" sz="1400" err="1"/>
                        <a:t>los</a:t>
                      </a:r>
                      <a:r>
                        <a:rPr lang="en-US" sz="1400"/>
                        <a:t> mas </a:t>
                      </a:r>
                      <a:r>
                        <a:rPr lang="en-US" sz="1400" err="1"/>
                        <a:t>probables</a:t>
                      </a:r>
                      <a:r>
                        <a:rPr lang="en-US" sz="1400"/>
                        <a:t> de </a:t>
                      </a:r>
                      <a:r>
                        <a:rPr lang="en-US" sz="1400" err="1"/>
                        <a:t>comprar</a:t>
                      </a:r>
                      <a:r>
                        <a:rPr lang="en-US" sz="1400"/>
                        <a:t> a un </a:t>
                      </a:r>
                      <a:r>
                        <a:rPr lang="en-US" sz="1400" err="1"/>
                        <a:t>costos</a:t>
                      </a:r>
                      <a:r>
                        <a:rPr lang="en-US" sz="1400"/>
                        <a:t> de $2 </a:t>
                      </a:r>
                      <a:r>
                        <a:rPr lang="en-US" sz="1400" err="1"/>
                        <a:t>por</a:t>
                      </a:r>
                      <a:r>
                        <a:rPr lang="en-US" sz="1400"/>
                        <a:t> </a:t>
                      </a:r>
                      <a:r>
                        <a:rPr lang="en-US" sz="1400" err="1"/>
                        <a:t>correo</a:t>
                      </a:r>
                      <a:r>
                        <a:rPr lang="en-US" sz="1400"/>
                        <a:t> para vender un </a:t>
                      </a:r>
                      <a:r>
                        <a:rPr lang="en-US" sz="1400" err="1"/>
                        <a:t>servicio</a:t>
                      </a:r>
                      <a:r>
                        <a:rPr lang="en-US" sz="1400"/>
                        <a:t> de $220</a:t>
                      </a:r>
                    </a:p>
                  </a:txBody>
                  <a:tcPr marT="34283" marB="34283"/>
                </a:tc>
                <a:tc>
                  <a:txBody>
                    <a:bodyPr/>
                    <a:lstStyle/>
                    <a:p>
                      <a:r>
                        <a:rPr lang="en-US" sz="1400"/>
                        <a:t>$2</a:t>
                      </a:r>
                      <a:r>
                        <a:rPr lang="en-US" sz="1400" baseline="0"/>
                        <a:t> x 250,000</a:t>
                      </a:r>
                      <a:endParaRPr lang="en-US" sz="1400"/>
                    </a:p>
                  </a:txBody>
                  <a:tcPr marT="34283" marB="34283"/>
                </a:tc>
                <a:tc>
                  <a:txBody>
                    <a:bodyPr/>
                    <a:lstStyle/>
                    <a:p>
                      <a:r>
                        <a:rPr lang="en-US" sz="1400"/>
                        <a:t>$500,000</a:t>
                      </a:r>
                    </a:p>
                  </a:txBody>
                  <a:tcPr marT="34283" marB="34283"/>
                </a:tc>
                <a:extLst>
                  <a:ext uri="{0D108BD9-81ED-4DB2-BD59-A6C34878D82A}">
                    <a16:rowId xmlns:a16="http://schemas.microsoft.com/office/drawing/2014/main" val="10001"/>
                  </a:ext>
                </a:extLst>
              </a:tr>
              <a:tr h="523192">
                <a:tc>
                  <a:txBody>
                    <a:bodyPr/>
                    <a:lstStyle/>
                    <a:p>
                      <a:r>
                        <a:rPr lang="en-US" sz="1400" err="1"/>
                        <a:t>Tasa</a:t>
                      </a:r>
                      <a:r>
                        <a:rPr lang="en-US" sz="1400"/>
                        <a:t> de </a:t>
                      </a:r>
                      <a:r>
                        <a:rPr lang="en-US" sz="1400" err="1"/>
                        <a:t>respuesta</a:t>
                      </a:r>
                      <a:r>
                        <a:rPr lang="en-US" sz="1400"/>
                        <a:t> del 3% </a:t>
                      </a:r>
                      <a:r>
                        <a:rPr lang="en-US" sz="1400" err="1"/>
                        <a:t>equivalente</a:t>
                      </a:r>
                      <a:r>
                        <a:rPr lang="en-US" sz="1400"/>
                        <a:t> a </a:t>
                      </a:r>
                      <a:r>
                        <a:rPr lang="en-US" sz="1400" baseline="0"/>
                        <a:t>7,500 clients </a:t>
                      </a:r>
                      <a:r>
                        <a:rPr lang="en-US" sz="1400" baseline="0" err="1"/>
                        <a:t>comprando</a:t>
                      </a:r>
                      <a:r>
                        <a:rPr lang="en-US" sz="1400" baseline="0"/>
                        <a:t> el </a:t>
                      </a:r>
                      <a:r>
                        <a:rPr lang="en-US" sz="1400" baseline="0" err="1"/>
                        <a:t>servicio</a:t>
                      </a:r>
                      <a:r>
                        <a:rPr lang="en-US" sz="1400" baseline="0"/>
                        <a:t>.</a:t>
                      </a:r>
                      <a:endParaRPr lang="en-US" sz="1400"/>
                    </a:p>
                  </a:txBody>
                  <a:tcPr marT="34283" marB="34283"/>
                </a:tc>
                <a:tc>
                  <a:txBody>
                    <a:bodyPr/>
                    <a:lstStyle/>
                    <a:p>
                      <a:r>
                        <a:rPr lang="en-US" sz="1400"/>
                        <a:t>$220 x 7,500</a:t>
                      </a:r>
                    </a:p>
                  </a:txBody>
                  <a:tcPr marT="34283" marB="34283"/>
                </a:tc>
                <a:tc>
                  <a:txBody>
                    <a:bodyPr/>
                    <a:lstStyle/>
                    <a:p>
                      <a:r>
                        <a:rPr lang="en-US" sz="1400"/>
                        <a:t>$1,650,000</a:t>
                      </a:r>
                    </a:p>
                  </a:txBody>
                  <a:tcPr marT="34283" marB="34283"/>
                </a:tc>
                <a:extLst>
                  <a:ext uri="{0D108BD9-81ED-4DB2-BD59-A6C34878D82A}">
                    <a16:rowId xmlns:a16="http://schemas.microsoft.com/office/drawing/2014/main" val="10002"/>
                  </a:ext>
                </a:extLst>
              </a:tr>
              <a:tr h="281880">
                <a:tc gridSpan="2">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err="1"/>
                        <a:t>Beneficio</a:t>
                      </a:r>
                      <a:r>
                        <a:rPr lang="en-US" sz="1400" b="1"/>
                        <a:t> </a:t>
                      </a:r>
                      <a:r>
                        <a:rPr lang="en-US" sz="1400" b="1" err="1"/>
                        <a:t>cuando</a:t>
                      </a:r>
                      <a:r>
                        <a:rPr lang="en-US" sz="1400" b="1"/>
                        <a:t> se </a:t>
                      </a:r>
                      <a:r>
                        <a:rPr lang="en-US" sz="1400" b="1" err="1"/>
                        <a:t>usa</a:t>
                      </a:r>
                      <a:r>
                        <a:rPr lang="en-US" sz="1400" b="1"/>
                        <a:t> un </a:t>
                      </a:r>
                      <a:r>
                        <a:rPr lang="en-US" sz="1400" b="1" err="1"/>
                        <a:t>modelo</a:t>
                      </a:r>
                      <a:r>
                        <a:rPr lang="en-US" sz="1400" b="1"/>
                        <a:t> de ML</a:t>
                      </a:r>
                    </a:p>
                  </a:txBody>
                  <a:tcPr marT="34283" marB="34283"/>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a:p>
                  </a:txBody>
                  <a:tcPr marT="34290" marB="34290"/>
                </a:tc>
                <a:tc>
                  <a:txBody>
                    <a:bodyPr/>
                    <a:lstStyle/>
                    <a:p>
                      <a:r>
                        <a:rPr lang="en-US" sz="1400" b="1"/>
                        <a:t>$1,150,000</a:t>
                      </a:r>
                    </a:p>
                  </a:txBody>
                  <a:tcPr marT="34283" marB="34283">
                    <a:solidFill>
                      <a:schemeClr val="accent6"/>
                    </a:solidFill>
                  </a:tcPr>
                </a:tc>
                <a:extLst>
                  <a:ext uri="{0D108BD9-81ED-4DB2-BD59-A6C34878D82A}">
                    <a16:rowId xmlns:a16="http://schemas.microsoft.com/office/drawing/2014/main" val="10003"/>
                  </a:ext>
                </a:extLst>
              </a:tr>
            </a:tbl>
          </a:graphicData>
        </a:graphic>
      </p:graphicFrame>
      <p:sp>
        <p:nvSpPr>
          <p:cNvPr id="8" name="TextBox 6"/>
          <p:cNvSpPr txBox="1">
            <a:spLocks noChangeArrowheads="1"/>
          </p:cNvSpPr>
          <p:nvPr/>
        </p:nvSpPr>
        <p:spPr bwMode="auto">
          <a:xfrm>
            <a:off x="7272868" y="1256697"/>
            <a:ext cx="17003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Aft>
                <a:spcPts val="600"/>
              </a:spcAft>
            </a:pPr>
            <a:r>
              <a:rPr lang="en-US" sz="2400" b="1" err="1"/>
              <a:t>Tradicional</a:t>
            </a:r>
            <a:endParaRPr lang="en-US" sz="2400" b="1"/>
          </a:p>
        </p:txBody>
      </p:sp>
      <p:sp>
        <p:nvSpPr>
          <p:cNvPr id="9" name="TextBox 7"/>
          <p:cNvSpPr txBox="1">
            <a:spLocks noChangeArrowheads="1"/>
          </p:cNvSpPr>
          <p:nvPr/>
        </p:nvSpPr>
        <p:spPr bwMode="auto">
          <a:xfrm>
            <a:off x="7272868" y="3096609"/>
            <a:ext cx="1524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spcAft>
                <a:spcPts val="600"/>
              </a:spcAft>
            </a:pPr>
            <a:r>
              <a:rPr lang="en-US" sz="2400" b="1"/>
              <a:t>Machine learning</a:t>
            </a:r>
          </a:p>
        </p:txBody>
      </p:sp>
      <p:sp>
        <p:nvSpPr>
          <p:cNvPr id="10" name="TextBox 9"/>
          <p:cNvSpPr txBox="1"/>
          <p:nvPr/>
        </p:nvSpPr>
        <p:spPr>
          <a:xfrm>
            <a:off x="567268" y="4499344"/>
            <a:ext cx="3810000" cy="161925"/>
          </a:xfrm>
          <a:prstGeom prst="rect">
            <a:avLst/>
          </a:prstGeom>
          <a:noFill/>
        </p:spPr>
        <p:txBody>
          <a:bodyPr lIns="0" tIns="0" rIns="0" bIns="0">
            <a:spAutoFit/>
          </a:bodyPr>
          <a:lstStyle/>
          <a:p>
            <a:pPr eaLnBrk="1" fontAlgn="auto" hangingPunct="1">
              <a:spcBef>
                <a:spcPts val="0"/>
              </a:spcBef>
              <a:spcAft>
                <a:spcPts val="600"/>
              </a:spcAft>
              <a:defRPr/>
            </a:pPr>
            <a:r>
              <a:rPr lang="en-US" sz="1050">
                <a:latin typeface="+mn-lt"/>
              </a:rPr>
              <a:t>*Profit calculation does not include other expenses.</a:t>
            </a:r>
          </a:p>
        </p:txBody>
      </p:sp>
    </p:spTree>
    <p:extLst>
      <p:ext uri="{BB962C8B-B14F-4D97-AF65-F5344CB8AC3E}">
        <p14:creationId xmlns:p14="http://schemas.microsoft.com/office/powerpoint/2010/main" val="1383721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6857999" y="4725680"/>
            <a:ext cx="2057400" cy="137160"/>
          </a:xfrm>
        </p:spPr>
        <p:txBody>
          <a:bodyPr/>
          <a:lstStyle/>
          <a:p>
            <a:fld id="{3FD999D4-B456-9943-89B7-30D56181CE18}" type="slidenum">
              <a:rPr lang="en-US" smtClean="0"/>
              <a:t>16</a:t>
            </a:fld>
            <a:endParaRPr lang="en-US"/>
          </a:p>
        </p:txBody>
      </p:sp>
      <p:sp>
        <p:nvSpPr>
          <p:cNvPr id="4" name="Title 3"/>
          <p:cNvSpPr>
            <a:spLocks noGrp="1"/>
          </p:cNvSpPr>
          <p:nvPr>
            <p:ph type="title"/>
          </p:nvPr>
        </p:nvSpPr>
        <p:spPr/>
        <p:txBody>
          <a:bodyPr/>
          <a:lstStyle/>
          <a:p>
            <a:r>
              <a:rPr lang="en-US" err="1"/>
              <a:t>Todas</a:t>
            </a:r>
            <a:r>
              <a:rPr lang="en-US"/>
              <a:t> las </a:t>
            </a:r>
            <a:r>
              <a:rPr lang="en-US" err="1"/>
              <a:t>industrias</a:t>
            </a:r>
            <a:r>
              <a:rPr lang="en-US"/>
              <a:t> </a:t>
            </a:r>
            <a:r>
              <a:rPr lang="en-US" err="1"/>
              <a:t>están</a:t>
            </a:r>
            <a:r>
              <a:rPr lang="en-US"/>
              <a:t> </a:t>
            </a:r>
            <a:r>
              <a:rPr lang="en-US" err="1"/>
              <a:t>cambiando</a:t>
            </a:r>
            <a:r>
              <a:rPr lang="en-US"/>
              <a:t> y se </a:t>
            </a:r>
            <a:r>
              <a:rPr lang="en-US" err="1"/>
              <a:t>pueden</a:t>
            </a:r>
            <a:r>
              <a:rPr lang="en-US"/>
              <a:t> </a:t>
            </a:r>
            <a:r>
              <a:rPr lang="en-US" err="1"/>
              <a:t>beneficiar</a:t>
            </a:r>
            <a:r>
              <a:rPr lang="en-US"/>
              <a:t> de la IA</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432" y="1512236"/>
            <a:ext cx="992169" cy="804892"/>
          </a:xfrm>
          <a:prstGeom prst="rect">
            <a:avLst/>
          </a:prstGeom>
        </p:spPr>
      </p:pic>
      <p:sp>
        <p:nvSpPr>
          <p:cNvPr id="6" name="TextBox 5"/>
          <p:cNvSpPr txBox="1"/>
          <p:nvPr/>
        </p:nvSpPr>
        <p:spPr>
          <a:xfrm>
            <a:off x="629619" y="2317128"/>
            <a:ext cx="1043796" cy="300082"/>
          </a:xfrm>
          <a:prstGeom prst="rect">
            <a:avLst/>
          </a:prstGeom>
          <a:noFill/>
        </p:spPr>
        <p:txBody>
          <a:bodyPr wrap="square" rtlCol="0">
            <a:spAutoFit/>
          </a:bodyPr>
          <a:lstStyle/>
          <a:p>
            <a:pPr algn="ctr"/>
            <a:r>
              <a:rPr lang="en-US">
                <a:solidFill>
                  <a:schemeClr val="bg2"/>
                </a:solidFill>
              </a:rPr>
              <a:t>Retail</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V="1">
            <a:off x="2826502" y="1422225"/>
            <a:ext cx="1059850" cy="894904"/>
          </a:xfrm>
          <a:prstGeom prst="rect">
            <a:avLst/>
          </a:prstGeom>
        </p:spPr>
      </p:pic>
      <p:sp>
        <p:nvSpPr>
          <p:cNvPr id="8" name="TextBox 7"/>
          <p:cNvSpPr txBox="1"/>
          <p:nvPr/>
        </p:nvSpPr>
        <p:spPr>
          <a:xfrm>
            <a:off x="2871169" y="2317128"/>
            <a:ext cx="1043796" cy="300082"/>
          </a:xfrm>
          <a:prstGeom prst="rect">
            <a:avLst/>
          </a:prstGeom>
          <a:noFill/>
        </p:spPr>
        <p:txBody>
          <a:bodyPr wrap="square" rtlCol="0">
            <a:spAutoFit/>
          </a:bodyPr>
          <a:lstStyle/>
          <a:p>
            <a:pPr algn="ctr"/>
            <a:r>
              <a:rPr lang="en-US">
                <a:solidFill>
                  <a:schemeClr val="bg2"/>
                </a:solidFill>
              </a:rPr>
              <a:t>High Tech</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2732" y="1290638"/>
            <a:ext cx="898652" cy="804892"/>
          </a:xfrm>
          <a:prstGeom prst="rect">
            <a:avLst/>
          </a:prstGeom>
        </p:spPr>
      </p:pic>
      <p:sp>
        <p:nvSpPr>
          <p:cNvPr id="10" name="TextBox 9"/>
          <p:cNvSpPr txBox="1"/>
          <p:nvPr/>
        </p:nvSpPr>
        <p:spPr>
          <a:xfrm>
            <a:off x="5063606" y="2317128"/>
            <a:ext cx="1043796" cy="300082"/>
          </a:xfrm>
          <a:prstGeom prst="rect">
            <a:avLst/>
          </a:prstGeom>
          <a:noFill/>
        </p:spPr>
        <p:txBody>
          <a:bodyPr wrap="square" rtlCol="0">
            <a:spAutoFit/>
          </a:bodyPr>
          <a:lstStyle/>
          <a:p>
            <a:pPr algn="ctr"/>
            <a:r>
              <a:rPr lang="en-US">
                <a:solidFill>
                  <a:schemeClr val="bg2"/>
                </a:solidFill>
              </a:rPr>
              <a:t>Healthcare</a:t>
            </a: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3441" y="1506245"/>
            <a:ext cx="862641" cy="810883"/>
          </a:xfrm>
          <a:prstGeom prst="rect">
            <a:avLst/>
          </a:prstGeom>
        </p:spPr>
      </p:pic>
      <p:sp>
        <p:nvSpPr>
          <p:cNvPr id="12" name="TextBox 11"/>
          <p:cNvSpPr txBox="1"/>
          <p:nvPr/>
        </p:nvSpPr>
        <p:spPr>
          <a:xfrm>
            <a:off x="7172863" y="2317128"/>
            <a:ext cx="1043796" cy="300082"/>
          </a:xfrm>
          <a:prstGeom prst="rect">
            <a:avLst/>
          </a:prstGeom>
          <a:noFill/>
        </p:spPr>
        <p:txBody>
          <a:bodyPr wrap="square" rtlCol="0">
            <a:spAutoFit/>
          </a:bodyPr>
          <a:lstStyle/>
          <a:p>
            <a:pPr algn="ctr"/>
            <a:r>
              <a:rPr lang="en-US">
                <a:solidFill>
                  <a:schemeClr val="bg2"/>
                </a:solidFill>
              </a:rPr>
              <a:t>Industrial</a:t>
            </a: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432" y="3298308"/>
            <a:ext cx="992169" cy="853715"/>
          </a:xfrm>
          <a:prstGeom prst="rect">
            <a:avLst/>
          </a:prstGeom>
        </p:spPr>
      </p:pic>
      <p:sp>
        <p:nvSpPr>
          <p:cNvPr id="14" name="TextBox 13"/>
          <p:cNvSpPr txBox="1"/>
          <p:nvPr/>
        </p:nvSpPr>
        <p:spPr>
          <a:xfrm>
            <a:off x="603805" y="4152712"/>
            <a:ext cx="1043796" cy="300082"/>
          </a:xfrm>
          <a:prstGeom prst="rect">
            <a:avLst/>
          </a:prstGeom>
          <a:noFill/>
        </p:spPr>
        <p:txBody>
          <a:bodyPr wrap="square" rtlCol="0">
            <a:spAutoFit/>
          </a:bodyPr>
          <a:lstStyle/>
          <a:p>
            <a:pPr algn="ctr"/>
            <a:r>
              <a:rPr lang="en-US">
                <a:solidFill>
                  <a:schemeClr val="bg2"/>
                </a:solidFill>
              </a:rPr>
              <a:t>Energy</a:t>
            </a:r>
          </a:p>
        </p:txBody>
      </p:sp>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1170" y="3209508"/>
            <a:ext cx="1015182" cy="853715"/>
          </a:xfrm>
          <a:prstGeom prst="rect">
            <a:avLst/>
          </a:prstGeom>
        </p:spPr>
      </p:pic>
      <p:sp>
        <p:nvSpPr>
          <p:cNvPr id="17" name="TextBox 16"/>
          <p:cNvSpPr txBox="1"/>
          <p:nvPr/>
        </p:nvSpPr>
        <p:spPr>
          <a:xfrm>
            <a:off x="2856863" y="4155214"/>
            <a:ext cx="1043796" cy="300082"/>
          </a:xfrm>
          <a:prstGeom prst="rect">
            <a:avLst/>
          </a:prstGeom>
          <a:noFill/>
        </p:spPr>
        <p:txBody>
          <a:bodyPr wrap="square" rtlCol="0">
            <a:spAutoFit/>
          </a:bodyPr>
          <a:lstStyle/>
          <a:p>
            <a:pPr algn="ctr"/>
            <a:r>
              <a:rPr lang="en-US">
                <a:solidFill>
                  <a:schemeClr val="bg2"/>
                </a:solidFill>
              </a:rPr>
              <a:t>Finance</a:t>
            </a:r>
          </a:p>
        </p:txBody>
      </p:sp>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52732" y="3249109"/>
            <a:ext cx="983174" cy="853715"/>
          </a:xfrm>
          <a:prstGeom prst="rect">
            <a:avLst/>
          </a:prstGeom>
        </p:spPr>
      </p:pic>
      <p:sp>
        <p:nvSpPr>
          <p:cNvPr id="19" name="TextBox 18"/>
          <p:cNvSpPr txBox="1"/>
          <p:nvPr/>
        </p:nvSpPr>
        <p:spPr>
          <a:xfrm>
            <a:off x="4968835" y="4161852"/>
            <a:ext cx="1293961" cy="276999"/>
          </a:xfrm>
          <a:prstGeom prst="rect">
            <a:avLst/>
          </a:prstGeom>
          <a:noFill/>
        </p:spPr>
        <p:txBody>
          <a:bodyPr wrap="square" rtlCol="0">
            <a:spAutoFit/>
          </a:bodyPr>
          <a:lstStyle/>
          <a:p>
            <a:pPr algn="ctr"/>
            <a:r>
              <a:rPr lang="en-US" sz="1200">
                <a:solidFill>
                  <a:schemeClr val="bg2"/>
                </a:solidFill>
              </a:rPr>
              <a:t>Communication</a:t>
            </a:r>
          </a:p>
        </p:txBody>
      </p:sp>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8779" y="3137186"/>
            <a:ext cx="862641" cy="863544"/>
          </a:xfrm>
          <a:prstGeom prst="rect">
            <a:avLst/>
          </a:prstGeom>
        </p:spPr>
      </p:pic>
      <p:sp>
        <p:nvSpPr>
          <p:cNvPr id="21" name="TextBox 20"/>
          <p:cNvSpPr txBox="1"/>
          <p:nvPr/>
        </p:nvSpPr>
        <p:spPr>
          <a:xfrm>
            <a:off x="7047780" y="4161851"/>
            <a:ext cx="1293961" cy="276999"/>
          </a:xfrm>
          <a:prstGeom prst="rect">
            <a:avLst/>
          </a:prstGeom>
          <a:noFill/>
        </p:spPr>
        <p:txBody>
          <a:bodyPr wrap="square" rtlCol="0">
            <a:spAutoFit/>
          </a:bodyPr>
          <a:lstStyle/>
          <a:p>
            <a:pPr algn="ctr"/>
            <a:r>
              <a:rPr lang="en-US" sz="1200">
                <a:solidFill>
                  <a:schemeClr val="bg2"/>
                </a:solidFill>
              </a:rPr>
              <a:t>Transportation</a:t>
            </a:r>
          </a:p>
        </p:txBody>
      </p:sp>
      <p:sp>
        <p:nvSpPr>
          <p:cNvPr id="3" name="Footer Placeholder 2"/>
          <p:cNvSpPr>
            <a:spLocks noGrp="1"/>
          </p:cNvSpPr>
          <p:nvPr>
            <p:ph type="ftr" sz="quarter" idx="11"/>
          </p:nvPr>
        </p:nvSpPr>
        <p:spPr>
          <a:xfrm>
            <a:off x="228599" y="4900455"/>
            <a:ext cx="6400800" cy="137160"/>
          </a:xfrm>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15" name="TextBox 14">
            <a:extLst>
              <a:ext uri="{FF2B5EF4-FFF2-40B4-BE49-F238E27FC236}">
                <a16:creationId xmlns:a16="http://schemas.microsoft.com/office/drawing/2014/main" id="{2B8EC098-CBFF-4ED1-B4F4-18982E93C720}"/>
              </a:ext>
            </a:extLst>
          </p:cNvPr>
          <p:cNvSpPr txBox="1"/>
          <p:nvPr/>
        </p:nvSpPr>
        <p:spPr>
          <a:xfrm>
            <a:off x="145021" y="2350985"/>
            <a:ext cx="2051151" cy="738664"/>
          </a:xfrm>
          <a:prstGeom prst="rect">
            <a:avLst/>
          </a:prstGeom>
          <a:noFill/>
        </p:spPr>
        <p:txBody>
          <a:bodyPr wrap="square" rtlCol="0">
            <a:spAutoFit/>
          </a:bodyPr>
          <a:lstStyle/>
          <a:p>
            <a:pPr algn="ctr"/>
            <a:r>
              <a:rPr lang="en-US" sz="1050" b="1"/>
              <a:t>Retail</a:t>
            </a:r>
            <a:endParaRPr lang="en-US" sz="1050"/>
          </a:p>
          <a:p>
            <a:r>
              <a:rPr lang="en-US" sz="1050"/>
              <a:t>Market Basket Analysis, Next Best Offer, Customer Churn, propensity to buy</a:t>
            </a:r>
          </a:p>
        </p:txBody>
      </p:sp>
      <p:sp>
        <p:nvSpPr>
          <p:cNvPr id="23" name="TextBox 22">
            <a:extLst>
              <a:ext uri="{FF2B5EF4-FFF2-40B4-BE49-F238E27FC236}">
                <a16:creationId xmlns:a16="http://schemas.microsoft.com/office/drawing/2014/main" id="{23641BBF-91D5-447A-A193-99EAECAE11C9}"/>
              </a:ext>
            </a:extLst>
          </p:cNvPr>
          <p:cNvSpPr txBox="1"/>
          <p:nvPr/>
        </p:nvSpPr>
        <p:spPr>
          <a:xfrm>
            <a:off x="4503077" y="2401978"/>
            <a:ext cx="2160775" cy="577081"/>
          </a:xfrm>
          <a:prstGeom prst="rect">
            <a:avLst/>
          </a:prstGeom>
          <a:noFill/>
        </p:spPr>
        <p:txBody>
          <a:bodyPr wrap="square" rtlCol="0">
            <a:spAutoFit/>
          </a:bodyPr>
          <a:lstStyle/>
          <a:p>
            <a:pPr algn="ctr"/>
            <a:r>
              <a:rPr lang="en-US" sz="1050" b="1" err="1"/>
              <a:t>Salud</a:t>
            </a:r>
            <a:endParaRPr lang="en-US" sz="1050"/>
          </a:p>
          <a:p>
            <a:r>
              <a:rPr lang="en-US" sz="1050"/>
              <a:t>Medicare fraud,  AI-assisted diagnosis, drug demand forecast </a:t>
            </a:r>
          </a:p>
        </p:txBody>
      </p:sp>
      <p:sp>
        <p:nvSpPr>
          <p:cNvPr id="24" name="TextBox 23">
            <a:extLst>
              <a:ext uri="{FF2B5EF4-FFF2-40B4-BE49-F238E27FC236}">
                <a16:creationId xmlns:a16="http://schemas.microsoft.com/office/drawing/2014/main" id="{989E1805-C903-4AEB-A72A-D0524852875E}"/>
              </a:ext>
            </a:extLst>
          </p:cNvPr>
          <p:cNvSpPr txBox="1"/>
          <p:nvPr/>
        </p:nvSpPr>
        <p:spPr>
          <a:xfrm>
            <a:off x="6681569" y="4161791"/>
            <a:ext cx="2370967" cy="738664"/>
          </a:xfrm>
          <a:prstGeom prst="rect">
            <a:avLst/>
          </a:prstGeom>
          <a:noFill/>
        </p:spPr>
        <p:txBody>
          <a:bodyPr wrap="square" rtlCol="0">
            <a:spAutoFit/>
          </a:bodyPr>
          <a:lstStyle/>
          <a:p>
            <a:pPr algn="ctr"/>
            <a:r>
              <a:rPr lang="en-US" sz="1050" b="1" err="1"/>
              <a:t>Trasporte</a:t>
            </a:r>
            <a:r>
              <a:rPr lang="en-US" sz="1050" b="1"/>
              <a:t> y </a:t>
            </a:r>
            <a:r>
              <a:rPr lang="en-US" sz="1050" b="1" err="1"/>
              <a:t>turismo</a:t>
            </a:r>
            <a:endParaRPr lang="en-US" sz="1050"/>
          </a:p>
          <a:p>
            <a:r>
              <a:rPr lang="en-US" sz="1050"/>
              <a:t>Dynamic pricing, call center assistants, tourism forecasting, Self-driving cars</a:t>
            </a:r>
          </a:p>
        </p:txBody>
      </p:sp>
      <p:sp>
        <p:nvSpPr>
          <p:cNvPr id="25" name="TextBox 24">
            <a:extLst>
              <a:ext uri="{FF2B5EF4-FFF2-40B4-BE49-F238E27FC236}">
                <a16:creationId xmlns:a16="http://schemas.microsoft.com/office/drawing/2014/main" id="{E93F2290-5393-4CA1-AE56-1DA1436AB64F}"/>
              </a:ext>
            </a:extLst>
          </p:cNvPr>
          <p:cNvSpPr txBox="1"/>
          <p:nvPr/>
        </p:nvSpPr>
        <p:spPr>
          <a:xfrm>
            <a:off x="6702810" y="2344994"/>
            <a:ext cx="2367778" cy="577081"/>
          </a:xfrm>
          <a:prstGeom prst="rect">
            <a:avLst/>
          </a:prstGeom>
          <a:noFill/>
        </p:spPr>
        <p:txBody>
          <a:bodyPr wrap="square" rtlCol="0">
            <a:spAutoFit/>
          </a:bodyPr>
          <a:lstStyle/>
          <a:p>
            <a:pPr algn="ctr"/>
            <a:r>
              <a:rPr lang="en-US" sz="1050" b="1" err="1"/>
              <a:t>Manufactura</a:t>
            </a:r>
            <a:endParaRPr lang="en-US" sz="1050"/>
          </a:p>
          <a:p>
            <a:r>
              <a:rPr lang="en-US" sz="1050"/>
              <a:t>Predictive maintenance, process optimization, demand forecast</a:t>
            </a:r>
          </a:p>
        </p:txBody>
      </p:sp>
      <p:sp>
        <p:nvSpPr>
          <p:cNvPr id="26" name="TextBox 25">
            <a:extLst>
              <a:ext uri="{FF2B5EF4-FFF2-40B4-BE49-F238E27FC236}">
                <a16:creationId xmlns:a16="http://schemas.microsoft.com/office/drawing/2014/main" id="{6F240F9C-E22D-467C-8DBD-0A75AAE58966}"/>
              </a:ext>
            </a:extLst>
          </p:cNvPr>
          <p:cNvSpPr txBox="1"/>
          <p:nvPr/>
        </p:nvSpPr>
        <p:spPr>
          <a:xfrm>
            <a:off x="2194872" y="2413843"/>
            <a:ext cx="2367778" cy="577081"/>
          </a:xfrm>
          <a:prstGeom prst="rect">
            <a:avLst/>
          </a:prstGeom>
          <a:noFill/>
        </p:spPr>
        <p:txBody>
          <a:bodyPr wrap="square" rtlCol="0">
            <a:spAutoFit/>
          </a:bodyPr>
          <a:lstStyle/>
          <a:p>
            <a:pPr algn="ctr"/>
            <a:r>
              <a:rPr lang="en-US" sz="1050" b="1"/>
              <a:t>Marketing</a:t>
            </a:r>
            <a:endParaRPr lang="en-US" sz="1050"/>
          </a:p>
          <a:p>
            <a:r>
              <a:rPr lang="en-US" sz="1050"/>
              <a:t>Discount targeting, email optimization, lifetime client value</a:t>
            </a:r>
          </a:p>
        </p:txBody>
      </p:sp>
      <p:sp>
        <p:nvSpPr>
          <p:cNvPr id="27" name="TextBox 26">
            <a:extLst>
              <a:ext uri="{FF2B5EF4-FFF2-40B4-BE49-F238E27FC236}">
                <a16:creationId xmlns:a16="http://schemas.microsoft.com/office/drawing/2014/main" id="{FDAF21E8-1CC3-4546-9616-0372A6B8F835}"/>
              </a:ext>
            </a:extLst>
          </p:cNvPr>
          <p:cNvSpPr txBox="1"/>
          <p:nvPr/>
        </p:nvSpPr>
        <p:spPr>
          <a:xfrm>
            <a:off x="2130429" y="4171012"/>
            <a:ext cx="2367778" cy="577081"/>
          </a:xfrm>
          <a:prstGeom prst="rect">
            <a:avLst/>
          </a:prstGeom>
          <a:noFill/>
        </p:spPr>
        <p:txBody>
          <a:bodyPr wrap="square" rtlCol="0">
            <a:spAutoFit/>
          </a:bodyPr>
          <a:lstStyle/>
          <a:p>
            <a:pPr algn="ctr"/>
            <a:r>
              <a:rPr lang="en-US" sz="1050" b="1"/>
              <a:t>Banca</a:t>
            </a:r>
            <a:endParaRPr lang="en-US" sz="1050"/>
          </a:p>
          <a:p>
            <a:r>
              <a:rPr lang="en-US" sz="1050"/>
              <a:t>Customer segmentation, credit risk, credit card fraud detection </a:t>
            </a:r>
          </a:p>
        </p:txBody>
      </p:sp>
      <p:sp>
        <p:nvSpPr>
          <p:cNvPr id="28" name="TextBox 27">
            <a:extLst>
              <a:ext uri="{FF2B5EF4-FFF2-40B4-BE49-F238E27FC236}">
                <a16:creationId xmlns:a16="http://schemas.microsoft.com/office/drawing/2014/main" id="{1E716F9E-AFF9-414B-A657-F526B7998F76}"/>
              </a:ext>
            </a:extLst>
          </p:cNvPr>
          <p:cNvSpPr txBox="1"/>
          <p:nvPr/>
        </p:nvSpPr>
        <p:spPr>
          <a:xfrm>
            <a:off x="4725482" y="4163213"/>
            <a:ext cx="1773182" cy="577081"/>
          </a:xfrm>
          <a:prstGeom prst="rect">
            <a:avLst/>
          </a:prstGeom>
          <a:noFill/>
        </p:spPr>
        <p:txBody>
          <a:bodyPr wrap="square" rtlCol="0">
            <a:spAutoFit/>
          </a:bodyPr>
          <a:lstStyle/>
          <a:p>
            <a:pPr algn="ctr"/>
            <a:r>
              <a:rPr lang="en-US" sz="1050" b="1" err="1"/>
              <a:t>Seguridad</a:t>
            </a:r>
            <a:endParaRPr lang="en-US" sz="1050"/>
          </a:p>
          <a:p>
            <a:r>
              <a:rPr lang="en-US" sz="1050"/>
              <a:t>Malicious activity detection, logs analysis</a:t>
            </a:r>
          </a:p>
        </p:txBody>
      </p:sp>
      <p:sp>
        <p:nvSpPr>
          <p:cNvPr id="29" name="TextBox 28">
            <a:extLst>
              <a:ext uri="{FF2B5EF4-FFF2-40B4-BE49-F238E27FC236}">
                <a16:creationId xmlns:a16="http://schemas.microsoft.com/office/drawing/2014/main" id="{B86BE0DA-295D-47A4-BB94-1DD009F7940F}"/>
              </a:ext>
            </a:extLst>
          </p:cNvPr>
          <p:cNvSpPr txBox="1"/>
          <p:nvPr/>
        </p:nvSpPr>
        <p:spPr>
          <a:xfrm>
            <a:off x="91462" y="4171013"/>
            <a:ext cx="2070101" cy="577081"/>
          </a:xfrm>
          <a:prstGeom prst="rect">
            <a:avLst/>
          </a:prstGeom>
          <a:noFill/>
        </p:spPr>
        <p:txBody>
          <a:bodyPr wrap="square" rtlCol="0">
            <a:spAutoFit/>
          </a:bodyPr>
          <a:lstStyle/>
          <a:p>
            <a:pPr algn="ctr"/>
            <a:r>
              <a:rPr lang="en-US" sz="1050" b="1" err="1"/>
              <a:t>Servicios</a:t>
            </a:r>
            <a:r>
              <a:rPr lang="en-US" sz="1050" b="1"/>
              <a:t> </a:t>
            </a:r>
            <a:r>
              <a:rPr lang="en-US" sz="1050" b="1" err="1"/>
              <a:t>públicos</a:t>
            </a:r>
            <a:r>
              <a:rPr lang="en-US" sz="1050" b="1"/>
              <a:t> y </a:t>
            </a:r>
            <a:r>
              <a:rPr lang="en-US" sz="1050" b="1" err="1"/>
              <a:t>energía</a:t>
            </a:r>
            <a:endParaRPr lang="en-US" sz="1050"/>
          </a:p>
          <a:p>
            <a:r>
              <a:rPr lang="en-US" sz="1050"/>
              <a:t>Power usage prediction, smart grid management</a:t>
            </a:r>
          </a:p>
        </p:txBody>
      </p:sp>
    </p:spTree>
    <p:extLst>
      <p:ext uri="{BB962C8B-B14F-4D97-AF65-F5344CB8AC3E}">
        <p14:creationId xmlns:p14="http://schemas.microsoft.com/office/powerpoint/2010/main" val="505202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p>
        </p:txBody>
      </p:sp>
      <p:sp>
        <p:nvSpPr>
          <p:cNvPr id="3" name="Slide Number Placeholder 2"/>
          <p:cNvSpPr>
            <a:spLocks noGrp="1"/>
          </p:cNvSpPr>
          <p:nvPr>
            <p:ph type="sldNum" sz="quarter" idx="10"/>
          </p:nvPr>
        </p:nvSpPr>
        <p:spPr/>
        <p:txBody>
          <a:bodyPr/>
          <a:lstStyle/>
          <a:p>
            <a:fld id="{D0BE6F14-FF48-0F4F-A8AA-2E3F25371E4A}" type="slidenum">
              <a:rPr lang="en-US" smtClean="0"/>
              <a:pPr/>
              <a:t>17</a:t>
            </a:fld>
            <a:endParaRPr lang="en-US"/>
          </a:p>
        </p:txBody>
      </p:sp>
      <p:sp>
        <p:nvSpPr>
          <p:cNvPr id="7" name="Footer Placeholder 6"/>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grpSp>
        <p:nvGrpSpPr>
          <p:cNvPr id="6" name="Group 5"/>
          <p:cNvGrpSpPr/>
          <p:nvPr/>
        </p:nvGrpSpPr>
        <p:grpSpPr>
          <a:xfrm>
            <a:off x="2888425" y="1250693"/>
            <a:ext cx="3419188" cy="2734813"/>
            <a:chOff x="5148406" y="1280430"/>
            <a:chExt cx="3419188" cy="2734813"/>
          </a:xfrm>
        </p:grpSpPr>
        <p:pic>
          <p:nvPicPr>
            <p:cNvPr id="8" name="Picture 7" descr="mage result for imac 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148406" y="1280430"/>
              <a:ext cx="3419188" cy="2734813"/>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426" y="1334890"/>
              <a:ext cx="3187148" cy="1990569"/>
            </a:xfrm>
            <a:prstGeom prst="rect">
              <a:avLst/>
            </a:prstGeom>
          </p:spPr>
        </p:pic>
      </p:grpSp>
    </p:spTree>
    <p:extLst>
      <p:ext uri="{BB962C8B-B14F-4D97-AF65-F5344CB8AC3E}">
        <p14:creationId xmlns:p14="http://schemas.microsoft.com/office/powerpoint/2010/main" val="1805624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316992"/>
            <a:ext cx="4114800" cy="855726"/>
          </a:xfrm>
        </p:spPr>
        <p:txBody>
          <a:bodyPr/>
          <a:lstStyle/>
          <a:p>
            <a:r>
              <a:rPr lang="en-US"/>
              <a:t>Agenda</a:t>
            </a:r>
          </a:p>
        </p:txBody>
      </p:sp>
      <p:sp>
        <p:nvSpPr>
          <p:cNvPr id="3" name="Slide Number Placeholder 2"/>
          <p:cNvSpPr>
            <a:spLocks noGrp="1"/>
          </p:cNvSpPr>
          <p:nvPr>
            <p:ph type="sldNum" sz="quarter" idx="10"/>
          </p:nvPr>
        </p:nvSpPr>
        <p:spPr/>
        <p:txBody>
          <a:bodyPr/>
          <a:lstStyle/>
          <a:p>
            <a:fld id="{D0BE6F14-FF48-0F4F-A8AA-2E3F25371E4A}" type="slidenum">
              <a:rPr lang="en-US" smtClean="0"/>
              <a:pPr/>
              <a:t>2</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5" name="Text Placeholder 4"/>
          <p:cNvSpPr>
            <a:spLocks noGrp="1"/>
          </p:cNvSpPr>
          <p:nvPr>
            <p:ph type="body" sz="quarter" idx="12"/>
          </p:nvPr>
        </p:nvSpPr>
        <p:spPr>
          <a:xfrm>
            <a:off x="228600" y="960401"/>
            <a:ext cx="6400800" cy="3584448"/>
          </a:xfrm>
        </p:spPr>
        <p:txBody>
          <a:bodyPr/>
          <a:lstStyle/>
          <a:p>
            <a:pPr marL="342900" indent="-342900">
              <a:buFont typeface="Arial" panose="020B0604020202020204" pitchFamily="34" charset="0"/>
              <a:buChar char="•"/>
            </a:pPr>
            <a:r>
              <a:rPr lang="en-US" sz="1800"/>
              <a:t>Watson Studio </a:t>
            </a:r>
            <a:r>
              <a:rPr lang="mr-IN" sz="1800"/>
              <a:t>–</a:t>
            </a:r>
            <a:r>
              <a:rPr lang="en-US" sz="1800"/>
              <a:t> Vista previa del </a:t>
            </a:r>
            <a:r>
              <a:rPr lang="en-US" sz="1800" err="1"/>
              <a:t>ofrecimiento</a:t>
            </a:r>
            <a:endParaRPr lang="en-US" sz="1800"/>
          </a:p>
          <a:p>
            <a:pPr marL="342900" indent="-342900">
              <a:buFont typeface="Arial" panose="020B0604020202020204" pitchFamily="34" charset="0"/>
              <a:buChar char="•"/>
            </a:pPr>
            <a:endParaRPr lang="en-US" sz="1800"/>
          </a:p>
          <a:p>
            <a:pPr marL="342900" indent="-342900">
              <a:buFont typeface="Arial" panose="020B0604020202020204" pitchFamily="34" charset="0"/>
              <a:buChar char="•"/>
            </a:pPr>
            <a:r>
              <a:rPr lang="en-US" sz="1800" err="1"/>
              <a:t>Casos</a:t>
            </a:r>
            <a:r>
              <a:rPr lang="en-US" sz="1800"/>
              <a:t> de </a:t>
            </a:r>
            <a:r>
              <a:rPr lang="en-US" sz="1800" err="1"/>
              <a:t>Uso</a:t>
            </a:r>
            <a:endParaRPr lang="en-US" sz="1800"/>
          </a:p>
          <a:p>
            <a:pPr marL="342900" indent="-342900">
              <a:buFont typeface="Arial" panose="020B0604020202020204" pitchFamily="34" charset="0"/>
              <a:buChar char="•"/>
            </a:pPr>
            <a:endParaRPr lang="en-US" sz="1800"/>
          </a:p>
          <a:p>
            <a:pPr marL="342900" indent="-342900">
              <a:buFont typeface="Arial" panose="020B0604020202020204" pitchFamily="34" charset="0"/>
              <a:buChar char="•"/>
            </a:pPr>
            <a:r>
              <a:rPr lang="en-US" sz="1800" err="1"/>
              <a:t>Demostración</a:t>
            </a:r>
            <a:r>
              <a:rPr lang="en-US" sz="1800"/>
              <a:t> </a:t>
            </a:r>
            <a:r>
              <a:rPr lang="en-US" sz="1800" err="1"/>
              <a:t>en</a:t>
            </a:r>
            <a:r>
              <a:rPr lang="en-US" sz="1800"/>
              <a:t> vivo – Hands on	</a:t>
            </a:r>
          </a:p>
          <a:p>
            <a:pPr marL="342900" indent="-342900">
              <a:buFont typeface="Arial" panose="020B0604020202020204" pitchFamily="34" charset="0"/>
              <a:buChar char="•"/>
            </a:pPr>
            <a:endParaRPr lang="en-US" sz="1800"/>
          </a:p>
          <a:p>
            <a:pPr marL="342900" indent="-342900">
              <a:buFont typeface="Arial" panose="020B0604020202020204" pitchFamily="34" charset="0"/>
              <a:buChar char="•"/>
            </a:pPr>
            <a:r>
              <a:rPr lang="en-US" sz="1800" err="1"/>
              <a:t>Dudas</a:t>
            </a:r>
            <a:endParaRPr lang="en-US" sz="1800"/>
          </a:p>
        </p:txBody>
      </p:sp>
    </p:spTree>
    <p:extLst>
      <p:ext uri="{BB962C8B-B14F-4D97-AF65-F5344CB8AC3E}">
        <p14:creationId xmlns:p14="http://schemas.microsoft.com/office/powerpoint/2010/main" val="1212361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8635" y="2018605"/>
            <a:ext cx="3726847" cy="957895"/>
          </a:xfrm>
        </p:spPr>
        <p:txBody>
          <a:bodyPr/>
          <a:lstStyle/>
          <a:p>
            <a:pPr algn="ctr"/>
            <a:r>
              <a:rPr lang="en-US" sz="2000">
                <a:latin typeface="+mn-lt"/>
                <a:ea typeface="Helvetica Neue Light" charset="0"/>
                <a:cs typeface="Helvetica Neue Light" charset="0"/>
              </a:rPr>
              <a:t>Machine/Deep Learning</a:t>
            </a:r>
            <a:br>
              <a:rPr lang="en-US" sz="2000">
                <a:latin typeface="+mn-lt"/>
                <a:ea typeface="Helvetica Neue Light" charset="0"/>
                <a:cs typeface="Helvetica Neue Light" charset="0"/>
              </a:rPr>
            </a:br>
            <a:r>
              <a:rPr lang="en-US" sz="2000">
                <a:latin typeface="+mn-lt"/>
                <a:ea typeface="Helvetica Neue Light" charset="0"/>
                <a:cs typeface="Helvetica Neue Light" charset="0"/>
              </a:rPr>
              <a:t>e IA </a:t>
            </a:r>
            <a:r>
              <a:rPr lang="en-US" sz="2000" err="1">
                <a:latin typeface="+mn-lt"/>
                <a:ea typeface="Helvetica Neue Light" charset="0"/>
                <a:cs typeface="Helvetica Neue Light" charset="0"/>
              </a:rPr>
              <a:t>estan</a:t>
            </a:r>
            <a:r>
              <a:rPr lang="en-US" sz="2000">
                <a:latin typeface="+mn-lt"/>
                <a:ea typeface="Helvetica Neue Light" charset="0"/>
                <a:cs typeface="Helvetica Neue Light" charset="0"/>
              </a:rPr>
              <a:t> </a:t>
            </a:r>
            <a:r>
              <a:rPr lang="en-US" sz="2000" err="1">
                <a:latin typeface="+mn-lt"/>
                <a:ea typeface="Helvetica Neue Light" charset="0"/>
                <a:cs typeface="Helvetica Neue Light" charset="0"/>
              </a:rPr>
              <a:t>en</a:t>
            </a:r>
            <a:r>
              <a:rPr lang="en-US" sz="2000">
                <a:latin typeface="+mn-lt"/>
                <a:ea typeface="Helvetica Neue Light" charset="0"/>
                <a:cs typeface="Helvetica Neue Light" charset="0"/>
              </a:rPr>
              <a:t> </a:t>
            </a:r>
            <a:r>
              <a:rPr lang="en-US" sz="2000" err="1">
                <a:latin typeface="+mn-lt"/>
                <a:ea typeface="Helvetica Neue Light" charset="0"/>
                <a:cs typeface="Helvetica Neue Light" charset="0"/>
              </a:rPr>
              <a:t>todas</a:t>
            </a:r>
            <a:r>
              <a:rPr lang="en-US" sz="2000">
                <a:latin typeface="+mn-lt"/>
                <a:ea typeface="Helvetica Neue Light" charset="0"/>
                <a:cs typeface="Helvetica Neue Light" charset="0"/>
              </a:rPr>
              <a:t> </a:t>
            </a:r>
            <a:br>
              <a:rPr lang="en-US" sz="2000">
                <a:latin typeface="+mn-lt"/>
                <a:ea typeface="Helvetica Neue Light" charset="0"/>
                <a:cs typeface="Helvetica Neue Light" charset="0"/>
              </a:rPr>
            </a:br>
            <a:r>
              <a:rPr lang="en-US" sz="2000" err="1">
                <a:latin typeface="+mn-lt"/>
                <a:ea typeface="Helvetica Neue Light" charset="0"/>
                <a:cs typeface="Helvetica Neue Light" charset="0"/>
              </a:rPr>
              <a:t>partes</a:t>
            </a:r>
            <a:endParaRPr lang="en-US" sz="2000">
              <a:latin typeface="+mn-lt"/>
              <a:ea typeface="Helvetica Neue Light" charset="0"/>
              <a:cs typeface="Helvetica Neue Light" charset="0"/>
            </a:endParaRPr>
          </a:p>
        </p:txBody>
      </p:sp>
      <p:sp>
        <p:nvSpPr>
          <p:cNvPr id="3" name="Slide Number Placeholder 2"/>
          <p:cNvSpPr>
            <a:spLocks noGrp="1"/>
          </p:cNvSpPr>
          <p:nvPr>
            <p:ph type="sldNum" sz="quarter" idx="10"/>
          </p:nvPr>
        </p:nvSpPr>
        <p:spPr/>
        <p:txBody>
          <a:bodyPr/>
          <a:lstStyle/>
          <a:p>
            <a:fld id="{D0BE6F14-FF48-0F4F-A8AA-2E3F25371E4A}" type="slidenum">
              <a:rPr lang="en-US" smtClean="0"/>
              <a:pPr/>
              <a:t>3</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7" name="TextBox 6"/>
          <p:cNvSpPr txBox="1"/>
          <p:nvPr/>
        </p:nvSpPr>
        <p:spPr>
          <a:xfrm>
            <a:off x="3502632" y="146062"/>
            <a:ext cx="2126574" cy="523220"/>
          </a:xfrm>
          <a:prstGeom prst="rect">
            <a:avLst/>
          </a:prstGeom>
          <a:noFill/>
        </p:spPr>
        <p:txBody>
          <a:bodyPr wrap="square" rtlCol="0">
            <a:spAutoFit/>
          </a:bodyPr>
          <a:lstStyle/>
          <a:p>
            <a:pPr algn="ctr"/>
            <a:r>
              <a:rPr lang="en-US" sz="1400" err="1">
                <a:solidFill>
                  <a:schemeClr val="accent2"/>
                </a:solidFill>
                <a:ea typeface="Helvetica Neue" charset="0"/>
                <a:cs typeface="Helvetica Neue" charset="0"/>
              </a:rPr>
              <a:t>Reconocimiento</a:t>
            </a:r>
            <a:r>
              <a:rPr lang="en-US" sz="1400">
                <a:solidFill>
                  <a:schemeClr val="accent2"/>
                </a:solidFill>
                <a:ea typeface="Helvetica Neue" charset="0"/>
                <a:cs typeface="Helvetica Neue" charset="0"/>
              </a:rPr>
              <a:t> facial </a:t>
            </a:r>
            <a:r>
              <a:rPr lang="en-US" sz="1400" err="1">
                <a:ea typeface="Helvetica Neue" charset="0"/>
                <a:cs typeface="Helvetica Neue" charset="0"/>
              </a:rPr>
              <a:t>Desbloquea</a:t>
            </a:r>
            <a:r>
              <a:rPr lang="en-US" sz="1400">
                <a:ea typeface="Helvetica Neue" charset="0"/>
                <a:cs typeface="Helvetica Neue" charset="0"/>
              </a:rPr>
              <a:t> </a:t>
            </a:r>
            <a:r>
              <a:rPr lang="en-US" sz="1400" err="1">
                <a:ea typeface="Helvetica Neue" charset="0"/>
                <a:cs typeface="Helvetica Neue" charset="0"/>
              </a:rPr>
              <a:t>su</a:t>
            </a:r>
            <a:r>
              <a:rPr lang="en-US" sz="1400">
                <a:ea typeface="Helvetica Neue" charset="0"/>
                <a:cs typeface="Helvetica Neue" charset="0"/>
              </a:rPr>
              <a:t> </a:t>
            </a:r>
            <a:r>
              <a:rPr lang="en-US" sz="1400" err="1">
                <a:ea typeface="Helvetica Neue" charset="0"/>
                <a:cs typeface="Helvetica Neue" charset="0"/>
              </a:rPr>
              <a:t>teléfono</a:t>
            </a:r>
            <a:endParaRPr lang="en-US" sz="1400">
              <a:ea typeface="Helvetica Neue" charset="0"/>
              <a:cs typeface="Helvetica Neue" charset="0"/>
            </a:endParaRPr>
          </a:p>
        </p:txBody>
      </p:sp>
      <p:sp>
        <p:nvSpPr>
          <p:cNvPr id="9" name="Donut 8"/>
          <p:cNvSpPr>
            <a:spLocks noChangeAspect="1"/>
          </p:cNvSpPr>
          <p:nvPr/>
        </p:nvSpPr>
        <p:spPr>
          <a:xfrm>
            <a:off x="2813901" y="800371"/>
            <a:ext cx="3414177" cy="3414177"/>
          </a:xfrm>
          <a:prstGeom prst="donut">
            <a:avLst>
              <a:gd name="adj" fmla="val 1960"/>
            </a:avLst>
          </a:prstGeom>
          <a:solidFill>
            <a:schemeClr val="accent2">
              <a:lumMod val="60000"/>
              <a:lumOff val="40000"/>
            </a:schemeClr>
          </a:solidFill>
          <a:ln w="19050">
            <a:solidFill>
              <a:schemeClr val="tx1"/>
            </a:solidFill>
          </a:ln>
        </p:spPr>
        <p:txBody>
          <a:bodyPr wrap="square" lIns="0" tIns="0" rIns="0" bIns="0" rtlCol="0" anchor="ctr">
            <a:noAutofit/>
          </a:bodyPr>
          <a:lstStyle/>
          <a:p>
            <a:pPr algn="ctr"/>
            <a:endParaRPr lang="en-US" sz="1200" err="1">
              <a:solidFill>
                <a:srgbClr val="FFFFFF"/>
              </a:solidFill>
              <a:cs typeface="Arial"/>
            </a:endParaRPr>
          </a:p>
        </p:txBody>
      </p:sp>
      <p:sp>
        <p:nvSpPr>
          <p:cNvPr id="10" name="Oval 9"/>
          <p:cNvSpPr/>
          <p:nvPr/>
        </p:nvSpPr>
        <p:spPr>
          <a:xfrm>
            <a:off x="4378959" y="687664"/>
            <a:ext cx="317229" cy="317229"/>
          </a:xfrm>
          <a:prstGeom prst="ellipse">
            <a:avLst/>
          </a:prstGeom>
          <a:solidFill>
            <a:schemeClr val="bg2"/>
          </a:solidFill>
          <a:ln w="19050">
            <a:solidFill>
              <a:schemeClr val="tx2">
                <a:lumMod val="25000"/>
              </a:schemeClr>
            </a:solidFill>
          </a:ln>
        </p:spPr>
        <p:txBody>
          <a:bodyPr wrap="square" lIns="0" tIns="0" rIns="0" bIns="0" rtlCol="0" anchor="ctr">
            <a:noAutofit/>
          </a:bodyPr>
          <a:lstStyle/>
          <a:p>
            <a:pPr algn="ctr"/>
            <a:endParaRPr lang="en-US" sz="1200" err="1">
              <a:solidFill>
                <a:srgbClr val="FFFFFF"/>
              </a:solidFill>
              <a:cs typeface="Arial"/>
            </a:endParaRPr>
          </a:p>
        </p:txBody>
      </p:sp>
      <p:sp>
        <p:nvSpPr>
          <p:cNvPr id="11" name="Oval 10"/>
          <p:cNvSpPr/>
          <p:nvPr/>
        </p:nvSpPr>
        <p:spPr>
          <a:xfrm>
            <a:off x="2722879" y="2262464"/>
            <a:ext cx="317229" cy="317229"/>
          </a:xfrm>
          <a:prstGeom prst="ellipse">
            <a:avLst/>
          </a:prstGeom>
          <a:solidFill>
            <a:schemeClr val="bg2"/>
          </a:solidFill>
          <a:ln w="19050">
            <a:solidFill>
              <a:schemeClr val="tx2">
                <a:lumMod val="25000"/>
              </a:schemeClr>
            </a:solidFill>
          </a:ln>
        </p:spPr>
        <p:txBody>
          <a:bodyPr wrap="square" lIns="0" tIns="0" rIns="0" bIns="0" rtlCol="0" anchor="ctr">
            <a:noAutofit/>
          </a:bodyPr>
          <a:lstStyle/>
          <a:p>
            <a:pPr algn="ctr"/>
            <a:endParaRPr lang="en-US" sz="1200" err="1">
              <a:solidFill>
                <a:srgbClr val="FFFFFF"/>
              </a:solidFill>
              <a:cs typeface="Arial"/>
            </a:endParaRPr>
          </a:p>
        </p:txBody>
      </p:sp>
      <p:sp>
        <p:nvSpPr>
          <p:cNvPr id="12" name="Oval 11"/>
          <p:cNvSpPr/>
          <p:nvPr/>
        </p:nvSpPr>
        <p:spPr>
          <a:xfrm>
            <a:off x="6028317" y="2262464"/>
            <a:ext cx="317229" cy="317229"/>
          </a:xfrm>
          <a:prstGeom prst="ellipse">
            <a:avLst/>
          </a:prstGeom>
          <a:solidFill>
            <a:schemeClr val="bg2"/>
          </a:solidFill>
          <a:ln w="19050">
            <a:solidFill>
              <a:schemeClr val="tx2">
                <a:lumMod val="25000"/>
              </a:schemeClr>
            </a:solidFill>
          </a:ln>
        </p:spPr>
        <p:txBody>
          <a:bodyPr wrap="square" lIns="0" tIns="0" rIns="0" bIns="0" rtlCol="0" anchor="ctr">
            <a:noAutofit/>
          </a:bodyPr>
          <a:lstStyle/>
          <a:p>
            <a:pPr algn="ctr"/>
            <a:endParaRPr lang="en-US" sz="1200" err="1">
              <a:solidFill>
                <a:srgbClr val="FFFFFF"/>
              </a:solidFill>
              <a:cs typeface="Arial"/>
            </a:endParaRPr>
          </a:p>
        </p:txBody>
      </p:sp>
      <p:sp>
        <p:nvSpPr>
          <p:cNvPr id="13" name="Oval 12"/>
          <p:cNvSpPr/>
          <p:nvPr/>
        </p:nvSpPr>
        <p:spPr>
          <a:xfrm>
            <a:off x="4389119" y="4014190"/>
            <a:ext cx="317229" cy="317229"/>
          </a:xfrm>
          <a:prstGeom prst="ellipse">
            <a:avLst/>
          </a:prstGeom>
          <a:solidFill>
            <a:schemeClr val="bg2"/>
          </a:solidFill>
          <a:ln w="19050">
            <a:solidFill>
              <a:schemeClr val="tx2">
                <a:lumMod val="25000"/>
              </a:schemeClr>
            </a:solidFill>
          </a:ln>
        </p:spPr>
        <p:txBody>
          <a:bodyPr wrap="square" lIns="0" tIns="0" rIns="0" bIns="0" rtlCol="0" anchor="ctr">
            <a:noAutofit/>
          </a:bodyPr>
          <a:lstStyle/>
          <a:p>
            <a:pPr algn="ctr"/>
            <a:endParaRPr lang="en-US" sz="1200" err="1">
              <a:solidFill>
                <a:srgbClr val="FFFFFF"/>
              </a:solidFill>
              <a:cs typeface="Arial"/>
            </a:endParaRPr>
          </a:p>
        </p:txBody>
      </p:sp>
      <p:sp>
        <p:nvSpPr>
          <p:cNvPr id="14" name="Oval 13"/>
          <p:cNvSpPr/>
          <p:nvPr/>
        </p:nvSpPr>
        <p:spPr>
          <a:xfrm>
            <a:off x="3210559" y="1193032"/>
            <a:ext cx="317229" cy="317229"/>
          </a:xfrm>
          <a:prstGeom prst="ellipse">
            <a:avLst/>
          </a:prstGeom>
          <a:solidFill>
            <a:schemeClr val="bg2"/>
          </a:solidFill>
          <a:ln w="19050">
            <a:solidFill>
              <a:schemeClr val="tx2">
                <a:lumMod val="25000"/>
              </a:schemeClr>
            </a:solidFill>
          </a:ln>
        </p:spPr>
        <p:txBody>
          <a:bodyPr wrap="square" lIns="0" tIns="0" rIns="0" bIns="0" rtlCol="0" anchor="ctr">
            <a:noAutofit/>
          </a:bodyPr>
          <a:lstStyle/>
          <a:p>
            <a:pPr algn="ctr"/>
            <a:endParaRPr lang="en-US" sz="1200" err="1">
              <a:solidFill>
                <a:srgbClr val="FFFFFF"/>
              </a:solidFill>
              <a:cs typeface="Arial"/>
            </a:endParaRPr>
          </a:p>
        </p:txBody>
      </p:sp>
      <p:sp>
        <p:nvSpPr>
          <p:cNvPr id="15" name="Oval 14"/>
          <p:cNvSpPr/>
          <p:nvPr/>
        </p:nvSpPr>
        <p:spPr>
          <a:xfrm>
            <a:off x="5650128" y="3377432"/>
            <a:ext cx="317229" cy="317229"/>
          </a:xfrm>
          <a:prstGeom prst="ellipse">
            <a:avLst/>
          </a:prstGeom>
          <a:solidFill>
            <a:schemeClr val="bg2"/>
          </a:solidFill>
          <a:ln w="19050">
            <a:solidFill>
              <a:schemeClr val="tx2">
                <a:lumMod val="25000"/>
              </a:schemeClr>
            </a:solidFill>
          </a:ln>
        </p:spPr>
        <p:txBody>
          <a:bodyPr wrap="square" lIns="0" tIns="0" rIns="0" bIns="0" rtlCol="0" anchor="ctr">
            <a:noAutofit/>
          </a:bodyPr>
          <a:lstStyle/>
          <a:p>
            <a:pPr algn="ctr"/>
            <a:endParaRPr lang="en-US" sz="1200" err="1">
              <a:solidFill>
                <a:srgbClr val="FFFFFF"/>
              </a:solidFill>
              <a:cs typeface="Arial"/>
            </a:endParaRPr>
          </a:p>
        </p:txBody>
      </p:sp>
      <p:sp>
        <p:nvSpPr>
          <p:cNvPr id="16" name="Oval 15"/>
          <p:cNvSpPr/>
          <p:nvPr/>
        </p:nvSpPr>
        <p:spPr>
          <a:xfrm>
            <a:off x="5517123" y="1193032"/>
            <a:ext cx="317229" cy="317229"/>
          </a:xfrm>
          <a:prstGeom prst="ellipse">
            <a:avLst/>
          </a:prstGeom>
          <a:solidFill>
            <a:schemeClr val="bg2"/>
          </a:solidFill>
          <a:ln w="19050">
            <a:solidFill>
              <a:schemeClr val="tx2">
                <a:lumMod val="25000"/>
              </a:schemeClr>
            </a:solidFill>
          </a:ln>
        </p:spPr>
        <p:txBody>
          <a:bodyPr wrap="square" lIns="0" tIns="0" rIns="0" bIns="0" rtlCol="0" anchor="ctr">
            <a:noAutofit/>
          </a:bodyPr>
          <a:lstStyle/>
          <a:p>
            <a:pPr algn="ctr"/>
            <a:endParaRPr lang="en-US" sz="1200" err="1">
              <a:solidFill>
                <a:srgbClr val="FFFFFF"/>
              </a:solidFill>
              <a:cs typeface="Arial"/>
            </a:endParaRPr>
          </a:p>
        </p:txBody>
      </p:sp>
      <p:sp>
        <p:nvSpPr>
          <p:cNvPr id="17" name="Oval 16"/>
          <p:cNvSpPr/>
          <p:nvPr/>
        </p:nvSpPr>
        <p:spPr>
          <a:xfrm>
            <a:off x="3159758" y="3463192"/>
            <a:ext cx="317229" cy="317229"/>
          </a:xfrm>
          <a:prstGeom prst="ellipse">
            <a:avLst/>
          </a:prstGeom>
          <a:solidFill>
            <a:schemeClr val="bg2"/>
          </a:solidFill>
          <a:ln w="19050">
            <a:solidFill>
              <a:schemeClr val="tx2">
                <a:lumMod val="25000"/>
              </a:schemeClr>
            </a:solidFill>
          </a:ln>
        </p:spPr>
        <p:txBody>
          <a:bodyPr wrap="square" lIns="0" tIns="0" rIns="0" bIns="0" rtlCol="0" anchor="ctr">
            <a:noAutofit/>
          </a:bodyPr>
          <a:lstStyle/>
          <a:p>
            <a:pPr algn="ctr"/>
            <a:endParaRPr lang="en-US" sz="1200" err="1">
              <a:solidFill>
                <a:srgbClr val="FFFFFF"/>
              </a:solidFill>
              <a:cs typeface="Arial"/>
            </a:endParaRPr>
          </a:p>
        </p:txBody>
      </p:sp>
      <p:sp>
        <p:nvSpPr>
          <p:cNvPr id="18" name="TextBox 17"/>
          <p:cNvSpPr txBox="1"/>
          <p:nvPr/>
        </p:nvSpPr>
        <p:spPr>
          <a:xfrm>
            <a:off x="5675737" y="823252"/>
            <a:ext cx="2126574" cy="738664"/>
          </a:xfrm>
          <a:prstGeom prst="rect">
            <a:avLst/>
          </a:prstGeom>
          <a:noFill/>
        </p:spPr>
        <p:txBody>
          <a:bodyPr wrap="square" rtlCol="0">
            <a:spAutoFit/>
          </a:bodyPr>
          <a:lstStyle/>
          <a:p>
            <a:pPr algn="ctr"/>
            <a:r>
              <a:rPr lang="en-US" sz="1400" err="1">
                <a:solidFill>
                  <a:schemeClr val="accent2"/>
                </a:solidFill>
                <a:ea typeface="Helvetica Neue" charset="0"/>
                <a:cs typeface="Helvetica Neue" charset="0"/>
              </a:rPr>
              <a:t>Detección</a:t>
            </a:r>
            <a:r>
              <a:rPr lang="en-US" sz="1400">
                <a:solidFill>
                  <a:schemeClr val="accent2"/>
                </a:solidFill>
                <a:ea typeface="Helvetica Neue" charset="0"/>
                <a:cs typeface="Helvetica Neue" charset="0"/>
              </a:rPr>
              <a:t> de </a:t>
            </a:r>
            <a:r>
              <a:rPr lang="en-US" sz="1400" err="1">
                <a:solidFill>
                  <a:schemeClr val="accent2"/>
                </a:solidFill>
                <a:ea typeface="Helvetica Neue" charset="0"/>
                <a:cs typeface="Helvetica Neue" charset="0"/>
              </a:rPr>
              <a:t>fraude</a:t>
            </a:r>
            <a:endParaRPr lang="en-US" sz="1400">
              <a:solidFill>
                <a:schemeClr val="accent2"/>
              </a:solidFill>
              <a:ea typeface="Helvetica Neue" charset="0"/>
              <a:cs typeface="Helvetica Neue" charset="0"/>
            </a:endParaRPr>
          </a:p>
          <a:p>
            <a:pPr algn="ctr"/>
            <a:r>
              <a:rPr lang="en-US" sz="1400" err="1">
                <a:ea typeface="Helvetica Neue" charset="0"/>
                <a:cs typeface="Helvetica Neue" charset="0"/>
              </a:rPr>
              <a:t>Proteje</a:t>
            </a:r>
            <a:r>
              <a:rPr lang="en-US" sz="1400">
                <a:ea typeface="Helvetica Neue" charset="0"/>
                <a:cs typeface="Helvetica Neue" charset="0"/>
              </a:rPr>
              <a:t> </a:t>
            </a:r>
            <a:r>
              <a:rPr lang="en-US" sz="1400" err="1">
                <a:ea typeface="Helvetica Neue" charset="0"/>
                <a:cs typeface="Helvetica Neue" charset="0"/>
              </a:rPr>
              <a:t>su</a:t>
            </a:r>
            <a:r>
              <a:rPr lang="en-US" sz="1400">
                <a:ea typeface="Helvetica Neue" charset="0"/>
                <a:cs typeface="Helvetica Neue" charset="0"/>
              </a:rPr>
              <a:t> </a:t>
            </a:r>
            <a:r>
              <a:rPr lang="en-US" sz="1400" err="1">
                <a:ea typeface="Helvetica Neue" charset="0"/>
                <a:cs typeface="Helvetica Neue" charset="0"/>
              </a:rPr>
              <a:t>tarjeta</a:t>
            </a:r>
            <a:r>
              <a:rPr lang="en-US" sz="1400">
                <a:ea typeface="Helvetica Neue" charset="0"/>
                <a:cs typeface="Helvetica Neue" charset="0"/>
              </a:rPr>
              <a:t> de </a:t>
            </a:r>
            <a:r>
              <a:rPr lang="en-US" sz="1400" err="1">
                <a:ea typeface="Helvetica Neue" charset="0"/>
                <a:cs typeface="Helvetica Neue" charset="0"/>
              </a:rPr>
              <a:t>crédito</a:t>
            </a:r>
            <a:endParaRPr lang="en-US" sz="1400">
              <a:ea typeface="Helvetica Neue" charset="0"/>
              <a:cs typeface="Helvetica Neue" charset="0"/>
            </a:endParaRPr>
          </a:p>
        </p:txBody>
      </p:sp>
      <p:sp>
        <p:nvSpPr>
          <p:cNvPr id="19" name="TextBox 18"/>
          <p:cNvSpPr txBox="1"/>
          <p:nvPr/>
        </p:nvSpPr>
        <p:spPr>
          <a:xfrm>
            <a:off x="6211272" y="2153896"/>
            <a:ext cx="2126574" cy="738664"/>
          </a:xfrm>
          <a:prstGeom prst="rect">
            <a:avLst/>
          </a:prstGeom>
          <a:noFill/>
        </p:spPr>
        <p:txBody>
          <a:bodyPr wrap="square" rtlCol="0">
            <a:spAutoFit/>
          </a:bodyPr>
          <a:lstStyle/>
          <a:p>
            <a:pPr algn="ctr"/>
            <a:r>
              <a:rPr lang="en-US" sz="1400" err="1">
                <a:solidFill>
                  <a:schemeClr val="accent2"/>
                </a:solidFill>
                <a:ea typeface="Helvetica Neue" charset="0"/>
                <a:cs typeface="Helvetica Neue" charset="0"/>
              </a:rPr>
              <a:t>Recomendaciones</a:t>
            </a:r>
            <a:endParaRPr lang="en-US" sz="1400">
              <a:solidFill>
                <a:schemeClr val="accent2"/>
              </a:solidFill>
              <a:ea typeface="Helvetica Neue" charset="0"/>
              <a:cs typeface="Helvetica Neue" charset="0"/>
            </a:endParaRPr>
          </a:p>
          <a:p>
            <a:pPr algn="ctr"/>
            <a:r>
              <a:rPr lang="en-US" sz="1400">
                <a:ea typeface="Helvetica Neue" charset="0"/>
                <a:cs typeface="Helvetica Neue" charset="0"/>
              </a:rPr>
              <a:t>Le </a:t>
            </a:r>
            <a:r>
              <a:rPr lang="en-US" sz="1400" err="1">
                <a:ea typeface="Helvetica Neue" charset="0"/>
                <a:cs typeface="Helvetica Neue" charset="0"/>
              </a:rPr>
              <a:t>ayudan</a:t>
            </a:r>
            <a:r>
              <a:rPr lang="en-US" sz="1400">
                <a:ea typeface="Helvetica Neue" charset="0"/>
                <a:cs typeface="Helvetica Neue" charset="0"/>
              </a:rPr>
              <a:t> a </a:t>
            </a:r>
            <a:r>
              <a:rPr lang="en-US" sz="1400" err="1">
                <a:ea typeface="Helvetica Neue" charset="0"/>
                <a:cs typeface="Helvetica Neue" charset="0"/>
              </a:rPr>
              <a:t>hacer</a:t>
            </a:r>
            <a:r>
              <a:rPr lang="en-US" sz="1400">
                <a:ea typeface="Helvetica Neue" charset="0"/>
                <a:cs typeface="Helvetica Neue" charset="0"/>
              </a:rPr>
              <a:t> </a:t>
            </a:r>
            <a:r>
              <a:rPr lang="en-US" sz="1400" err="1">
                <a:ea typeface="Helvetica Neue" charset="0"/>
                <a:cs typeface="Helvetica Neue" charset="0"/>
              </a:rPr>
              <a:t>sus</a:t>
            </a:r>
            <a:r>
              <a:rPr lang="en-US" sz="1400">
                <a:ea typeface="Helvetica Neue" charset="0"/>
                <a:cs typeface="Helvetica Neue" charset="0"/>
              </a:rPr>
              <a:t> </a:t>
            </a:r>
            <a:r>
              <a:rPr lang="en-US" sz="1400" err="1">
                <a:ea typeface="Helvetica Neue" charset="0"/>
                <a:cs typeface="Helvetica Neue" charset="0"/>
              </a:rPr>
              <a:t>compras</a:t>
            </a:r>
            <a:r>
              <a:rPr lang="en-US" sz="1400">
                <a:ea typeface="Helvetica Neue" charset="0"/>
                <a:cs typeface="Helvetica Neue" charset="0"/>
              </a:rPr>
              <a:t> mas </a:t>
            </a:r>
            <a:r>
              <a:rPr lang="en-US" sz="1400" err="1">
                <a:ea typeface="Helvetica Neue" charset="0"/>
                <a:cs typeface="Helvetica Neue" charset="0"/>
              </a:rPr>
              <a:t>eficientes</a:t>
            </a:r>
            <a:endParaRPr lang="en-US" sz="1400">
              <a:ea typeface="Helvetica Neue" charset="0"/>
              <a:cs typeface="Helvetica Neue" charset="0"/>
            </a:endParaRPr>
          </a:p>
        </p:txBody>
      </p:sp>
      <p:sp>
        <p:nvSpPr>
          <p:cNvPr id="20" name="TextBox 19"/>
          <p:cNvSpPr txBox="1"/>
          <p:nvPr/>
        </p:nvSpPr>
        <p:spPr>
          <a:xfrm>
            <a:off x="966517" y="947785"/>
            <a:ext cx="2126574" cy="738664"/>
          </a:xfrm>
          <a:prstGeom prst="rect">
            <a:avLst/>
          </a:prstGeom>
          <a:noFill/>
        </p:spPr>
        <p:txBody>
          <a:bodyPr wrap="square" rtlCol="0">
            <a:spAutoFit/>
          </a:bodyPr>
          <a:lstStyle/>
          <a:p>
            <a:pPr algn="ctr"/>
            <a:r>
              <a:rPr lang="en-US" sz="1400">
                <a:solidFill>
                  <a:schemeClr val="accent2"/>
                </a:solidFill>
                <a:ea typeface="Helvetica Neue" charset="0"/>
                <a:cs typeface="Helvetica Neue" charset="0"/>
              </a:rPr>
              <a:t>speech recognition</a:t>
            </a:r>
          </a:p>
          <a:p>
            <a:pPr algn="ctr"/>
            <a:r>
              <a:rPr lang="en-US" sz="1400">
                <a:ea typeface="Helvetica Neue" charset="0"/>
                <a:cs typeface="Helvetica Neue" charset="0"/>
              </a:rPr>
              <a:t>Le </a:t>
            </a:r>
            <a:r>
              <a:rPr lang="en-US" sz="1400" err="1">
                <a:ea typeface="Helvetica Neue" charset="0"/>
                <a:cs typeface="Helvetica Neue" charset="0"/>
              </a:rPr>
              <a:t>permite</a:t>
            </a:r>
            <a:r>
              <a:rPr lang="en-US" sz="1400">
                <a:ea typeface="Helvetica Neue" charset="0"/>
                <a:cs typeface="Helvetica Neue" charset="0"/>
              </a:rPr>
              <a:t> </a:t>
            </a:r>
            <a:r>
              <a:rPr lang="en-US" sz="1400" err="1">
                <a:ea typeface="Helvetica Neue" charset="0"/>
                <a:cs typeface="Helvetica Neue" charset="0"/>
              </a:rPr>
              <a:t>ir</a:t>
            </a:r>
            <a:r>
              <a:rPr lang="en-US" sz="1400">
                <a:ea typeface="Helvetica Neue" charset="0"/>
                <a:cs typeface="Helvetica Neue" charset="0"/>
              </a:rPr>
              <a:t> con “Manos-</a:t>
            </a:r>
            <a:r>
              <a:rPr lang="en-US" sz="1400" err="1">
                <a:ea typeface="Helvetica Neue" charset="0"/>
                <a:cs typeface="Helvetica Neue" charset="0"/>
              </a:rPr>
              <a:t>Libres</a:t>
            </a:r>
            <a:r>
              <a:rPr lang="en-US" sz="1400">
                <a:ea typeface="Helvetica Neue" charset="0"/>
                <a:cs typeface="Helvetica Neue" charset="0"/>
              </a:rPr>
              <a:t>”</a:t>
            </a:r>
          </a:p>
        </p:txBody>
      </p:sp>
      <p:sp>
        <p:nvSpPr>
          <p:cNvPr id="21" name="TextBox 20"/>
          <p:cNvSpPr txBox="1"/>
          <p:nvPr/>
        </p:nvSpPr>
        <p:spPr>
          <a:xfrm>
            <a:off x="5857212" y="3360196"/>
            <a:ext cx="2126574" cy="738664"/>
          </a:xfrm>
          <a:prstGeom prst="rect">
            <a:avLst/>
          </a:prstGeom>
          <a:noFill/>
        </p:spPr>
        <p:txBody>
          <a:bodyPr wrap="square" rtlCol="0">
            <a:spAutoFit/>
          </a:bodyPr>
          <a:lstStyle/>
          <a:p>
            <a:pPr algn="ctr"/>
            <a:r>
              <a:rPr lang="en-US" sz="1400">
                <a:solidFill>
                  <a:schemeClr val="accent2"/>
                </a:solidFill>
                <a:ea typeface="Helvetica Neue" charset="0"/>
                <a:cs typeface="Helvetica Neue" charset="0"/>
              </a:rPr>
              <a:t>chat bots</a:t>
            </a:r>
          </a:p>
          <a:p>
            <a:pPr algn="ctr"/>
            <a:r>
              <a:rPr lang="en-US" sz="1400" err="1">
                <a:ea typeface="Helvetica Neue" charset="0"/>
                <a:cs typeface="Helvetica Neue" charset="0"/>
              </a:rPr>
              <a:t>Enrutan</a:t>
            </a:r>
            <a:r>
              <a:rPr lang="en-US" sz="1400">
                <a:ea typeface="Helvetica Neue" charset="0"/>
                <a:cs typeface="Helvetica Neue" charset="0"/>
              </a:rPr>
              <a:t> </a:t>
            </a:r>
            <a:r>
              <a:rPr lang="en-US" sz="1400" err="1">
                <a:ea typeface="Helvetica Neue" charset="0"/>
                <a:cs typeface="Helvetica Neue" charset="0"/>
              </a:rPr>
              <a:t>sus</a:t>
            </a:r>
            <a:r>
              <a:rPr lang="en-US" sz="1400">
                <a:ea typeface="Helvetica Neue" charset="0"/>
                <a:cs typeface="Helvetica Neue" charset="0"/>
              </a:rPr>
              <a:t> </a:t>
            </a:r>
            <a:r>
              <a:rPr lang="en-US" sz="1400" err="1">
                <a:ea typeface="Helvetica Neue" charset="0"/>
                <a:cs typeface="Helvetica Neue" charset="0"/>
              </a:rPr>
              <a:t>llamadas</a:t>
            </a:r>
            <a:r>
              <a:rPr lang="en-US" sz="1400">
                <a:ea typeface="Helvetica Neue" charset="0"/>
                <a:cs typeface="Helvetica Neue" charset="0"/>
              </a:rPr>
              <a:t> </a:t>
            </a:r>
            <a:r>
              <a:rPr lang="en-US" sz="1400" err="1">
                <a:ea typeface="Helvetica Neue" charset="0"/>
                <a:cs typeface="Helvetica Neue" charset="0"/>
              </a:rPr>
              <a:t>más</a:t>
            </a:r>
            <a:r>
              <a:rPr lang="en-US" sz="1400">
                <a:ea typeface="Helvetica Neue" charset="0"/>
                <a:cs typeface="Helvetica Neue" charset="0"/>
              </a:rPr>
              <a:t> </a:t>
            </a:r>
            <a:r>
              <a:rPr lang="en-US" sz="1400" err="1">
                <a:ea typeface="Helvetica Neue" charset="0"/>
                <a:cs typeface="Helvetica Neue" charset="0"/>
              </a:rPr>
              <a:t>rápido</a:t>
            </a:r>
            <a:endParaRPr lang="en-US" sz="1400">
              <a:ea typeface="Helvetica Neue" charset="0"/>
              <a:cs typeface="Helvetica Neue" charset="0"/>
            </a:endParaRPr>
          </a:p>
        </p:txBody>
      </p:sp>
      <p:sp>
        <p:nvSpPr>
          <p:cNvPr id="22" name="TextBox 21"/>
          <p:cNvSpPr txBox="1"/>
          <p:nvPr/>
        </p:nvSpPr>
        <p:spPr>
          <a:xfrm>
            <a:off x="265060" y="2169180"/>
            <a:ext cx="2126574" cy="523220"/>
          </a:xfrm>
          <a:prstGeom prst="rect">
            <a:avLst/>
          </a:prstGeom>
          <a:noFill/>
        </p:spPr>
        <p:txBody>
          <a:bodyPr wrap="square" rtlCol="0">
            <a:spAutoFit/>
          </a:bodyPr>
          <a:lstStyle/>
          <a:p>
            <a:pPr algn="ctr"/>
            <a:r>
              <a:rPr lang="en-US" sz="1400" err="1">
                <a:solidFill>
                  <a:schemeClr val="accent2"/>
                </a:solidFill>
                <a:ea typeface="Helvetica Neue" charset="0"/>
                <a:cs typeface="Helvetica Neue" charset="0"/>
              </a:rPr>
              <a:t>Vehículos</a:t>
            </a:r>
            <a:r>
              <a:rPr lang="en-US" sz="1400">
                <a:solidFill>
                  <a:schemeClr val="accent2"/>
                </a:solidFill>
                <a:ea typeface="Helvetica Neue" charset="0"/>
                <a:cs typeface="Helvetica Neue" charset="0"/>
              </a:rPr>
              <a:t> </a:t>
            </a:r>
            <a:r>
              <a:rPr lang="en-US" sz="1400" err="1">
                <a:solidFill>
                  <a:schemeClr val="accent2"/>
                </a:solidFill>
                <a:ea typeface="Helvetica Neue" charset="0"/>
                <a:cs typeface="Helvetica Neue" charset="0"/>
              </a:rPr>
              <a:t>autónomos</a:t>
            </a:r>
            <a:endParaRPr lang="en-US" sz="1400">
              <a:solidFill>
                <a:schemeClr val="accent2"/>
              </a:solidFill>
              <a:ea typeface="Helvetica Neue" charset="0"/>
              <a:cs typeface="Helvetica Neue" charset="0"/>
            </a:endParaRPr>
          </a:p>
          <a:p>
            <a:pPr algn="ctr"/>
            <a:r>
              <a:rPr lang="en-US" sz="1400" err="1">
                <a:ea typeface="Helvetica Neue" charset="0"/>
                <a:cs typeface="Helvetica Neue" charset="0"/>
              </a:rPr>
              <a:t>Detección</a:t>
            </a:r>
            <a:r>
              <a:rPr lang="en-US" sz="1400">
                <a:ea typeface="Helvetica Neue" charset="0"/>
                <a:cs typeface="Helvetica Neue" charset="0"/>
              </a:rPr>
              <a:t> de </a:t>
            </a:r>
            <a:r>
              <a:rPr lang="en-US" sz="1400" err="1">
                <a:ea typeface="Helvetica Neue" charset="0"/>
                <a:cs typeface="Helvetica Neue" charset="0"/>
              </a:rPr>
              <a:t>peatones</a:t>
            </a:r>
            <a:endParaRPr lang="en-US" sz="1400">
              <a:ea typeface="Helvetica Neue" charset="0"/>
              <a:cs typeface="Helvetica Neue" charset="0"/>
            </a:endParaRPr>
          </a:p>
        </p:txBody>
      </p:sp>
      <p:sp>
        <p:nvSpPr>
          <p:cNvPr id="23" name="TextBox 22"/>
          <p:cNvSpPr txBox="1"/>
          <p:nvPr/>
        </p:nvSpPr>
        <p:spPr>
          <a:xfrm>
            <a:off x="1033184" y="3442612"/>
            <a:ext cx="2126574" cy="738664"/>
          </a:xfrm>
          <a:prstGeom prst="rect">
            <a:avLst/>
          </a:prstGeom>
          <a:noFill/>
        </p:spPr>
        <p:txBody>
          <a:bodyPr wrap="square" rtlCol="0">
            <a:spAutoFit/>
          </a:bodyPr>
          <a:lstStyle/>
          <a:p>
            <a:pPr algn="ctr"/>
            <a:r>
              <a:rPr lang="en-US" sz="1400" err="1">
                <a:solidFill>
                  <a:schemeClr val="accent2"/>
                </a:solidFill>
                <a:ea typeface="Helvetica Neue" charset="0"/>
                <a:cs typeface="Helvetica Neue" charset="0"/>
              </a:rPr>
              <a:t>Visión</a:t>
            </a:r>
            <a:r>
              <a:rPr lang="en-US" sz="1400">
                <a:solidFill>
                  <a:schemeClr val="accent2"/>
                </a:solidFill>
                <a:ea typeface="Helvetica Neue" charset="0"/>
                <a:cs typeface="Helvetica Neue" charset="0"/>
              </a:rPr>
              <a:t> de </a:t>
            </a:r>
            <a:r>
              <a:rPr lang="en-US" sz="1400" err="1">
                <a:solidFill>
                  <a:schemeClr val="accent2"/>
                </a:solidFill>
                <a:ea typeface="Helvetica Neue" charset="0"/>
                <a:cs typeface="Helvetica Neue" charset="0"/>
              </a:rPr>
              <a:t>máquinas</a:t>
            </a:r>
            <a:endParaRPr lang="en-US" sz="1400">
              <a:solidFill>
                <a:schemeClr val="accent2"/>
              </a:solidFill>
              <a:ea typeface="Helvetica Neue" charset="0"/>
              <a:cs typeface="Helvetica Neue" charset="0"/>
            </a:endParaRPr>
          </a:p>
          <a:p>
            <a:pPr algn="ctr"/>
            <a:r>
              <a:rPr lang="en-US" sz="1400" err="1">
                <a:ea typeface="Helvetica Neue" charset="0"/>
                <a:cs typeface="Helvetica Neue" charset="0"/>
              </a:rPr>
              <a:t>Detección</a:t>
            </a:r>
            <a:r>
              <a:rPr lang="en-US" sz="1400">
                <a:ea typeface="Helvetica Neue" charset="0"/>
                <a:cs typeface="Helvetica Neue" charset="0"/>
              </a:rPr>
              <a:t> </a:t>
            </a:r>
            <a:r>
              <a:rPr lang="en-US" sz="1400" err="1">
                <a:ea typeface="Helvetica Neue" charset="0"/>
                <a:cs typeface="Helvetica Neue" charset="0"/>
              </a:rPr>
              <a:t>temprana</a:t>
            </a:r>
            <a:r>
              <a:rPr lang="en-US" sz="1400">
                <a:ea typeface="Helvetica Neue" charset="0"/>
                <a:cs typeface="Helvetica Neue" charset="0"/>
              </a:rPr>
              <a:t> de cancer</a:t>
            </a:r>
          </a:p>
        </p:txBody>
      </p:sp>
      <p:sp>
        <p:nvSpPr>
          <p:cNvPr id="24" name="TextBox 23"/>
          <p:cNvSpPr txBox="1"/>
          <p:nvPr/>
        </p:nvSpPr>
        <p:spPr>
          <a:xfrm>
            <a:off x="3516826" y="4380684"/>
            <a:ext cx="2126574" cy="523220"/>
          </a:xfrm>
          <a:prstGeom prst="rect">
            <a:avLst/>
          </a:prstGeom>
          <a:noFill/>
        </p:spPr>
        <p:txBody>
          <a:bodyPr wrap="square" rtlCol="0">
            <a:spAutoFit/>
          </a:bodyPr>
          <a:lstStyle/>
          <a:p>
            <a:pPr algn="ctr"/>
            <a:r>
              <a:rPr lang="en-US" sz="1400" err="1">
                <a:solidFill>
                  <a:schemeClr val="accent2"/>
                </a:solidFill>
                <a:ea typeface="Helvetica Neue" charset="0"/>
                <a:cs typeface="Helvetica Neue" charset="0"/>
              </a:rPr>
              <a:t>Detección</a:t>
            </a:r>
            <a:r>
              <a:rPr lang="en-US" sz="1400">
                <a:solidFill>
                  <a:schemeClr val="accent2"/>
                </a:solidFill>
                <a:ea typeface="Helvetica Neue" charset="0"/>
                <a:cs typeface="Helvetica Neue" charset="0"/>
              </a:rPr>
              <a:t> de SPAM</a:t>
            </a:r>
          </a:p>
          <a:p>
            <a:pPr algn="ctr"/>
            <a:r>
              <a:rPr lang="en-US" sz="1400" err="1">
                <a:ea typeface="Helvetica Neue" charset="0"/>
                <a:cs typeface="Helvetica Neue" charset="0"/>
              </a:rPr>
              <a:t>Desbloquea</a:t>
            </a:r>
            <a:r>
              <a:rPr lang="en-US" sz="1400">
                <a:ea typeface="Helvetica Neue" charset="0"/>
                <a:cs typeface="Helvetica Neue" charset="0"/>
              </a:rPr>
              <a:t> </a:t>
            </a:r>
            <a:r>
              <a:rPr lang="en-US" sz="1400" err="1">
                <a:ea typeface="Helvetica Neue" charset="0"/>
                <a:cs typeface="Helvetica Neue" charset="0"/>
              </a:rPr>
              <a:t>su</a:t>
            </a:r>
            <a:r>
              <a:rPr lang="en-US" sz="1400">
                <a:ea typeface="Helvetica Neue" charset="0"/>
                <a:cs typeface="Helvetica Neue" charset="0"/>
              </a:rPr>
              <a:t> email</a:t>
            </a:r>
          </a:p>
        </p:txBody>
      </p:sp>
      <p:sp>
        <p:nvSpPr>
          <p:cNvPr id="25" name="Title 4"/>
          <p:cNvSpPr txBox="1">
            <a:spLocks/>
          </p:cNvSpPr>
          <p:nvPr/>
        </p:nvSpPr>
        <p:spPr>
          <a:xfrm>
            <a:off x="228600" y="133180"/>
            <a:ext cx="7838440" cy="3581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a:latin typeface="+mn-lt"/>
                <a:ea typeface="Helvetica Neue Medium" charset="0"/>
                <a:cs typeface="Helvetica Neue Medium" charset="0"/>
              </a:rPr>
              <a:t>El </a:t>
            </a:r>
            <a:r>
              <a:rPr lang="en-US" err="1">
                <a:latin typeface="+mn-lt"/>
                <a:ea typeface="Helvetica Neue Medium" charset="0"/>
                <a:cs typeface="Helvetica Neue Medium" charset="0"/>
              </a:rPr>
              <a:t>Futuro</a:t>
            </a:r>
            <a:r>
              <a:rPr lang="en-US">
                <a:latin typeface="+mn-lt"/>
                <a:ea typeface="Helvetica Neue Medium" charset="0"/>
                <a:cs typeface="Helvetica Neue Medium" charset="0"/>
              </a:rPr>
              <a:t> </a:t>
            </a:r>
            <a:r>
              <a:rPr lang="en-US" err="1">
                <a:latin typeface="+mn-lt"/>
                <a:ea typeface="Helvetica Neue Medium" charset="0"/>
                <a:cs typeface="Helvetica Neue Medium" charset="0"/>
              </a:rPr>
              <a:t>es</a:t>
            </a:r>
            <a:r>
              <a:rPr lang="en-US">
                <a:latin typeface="+mn-lt"/>
                <a:ea typeface="Helvetica Neue Medium" charset="0"/>
                <a:cs typeface="Helvetica Neue Medium" charset="0"/>
              </a:rPr>
              <a:t> </a:t>
            </a:r>
            <a:r>
              <a:rPr lang="en-US" err="1">
                <a:latin typeface="+mn-lt"/>
                <a:ea typeface="Helvetica Neue Medium" charset="0"/>
                <a:cs typeface="Helvetica Neue Medium" charset="0"/>
              </a:rPr>
              <a:t>ahora</a:t>
            </a:r>
            <a:endParaRPr lang="en-US">
              <a:latin typeface="+mn-lt"/>
              <a:ea typeface="Helvetica Neue Medium" charset="0"/>
              <a:cs typeface="Helvetica Neue Medium" charset="0"/>
            </a:endParaRPr>
          </a:p>
        </p:txBody>
      </p:sp>
    </p:spTree>
    <p:extLst>
      <p:ext uri="{BB962C8B-B14F-4D97-AF65-F5344CB8AC3E}">
        <p14:creationId xmlns:p14="http://schemas.microsoft.com/office/powerpoint/2010/main" val="1981072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081" y="448"/>
            <a:ext cx="4306718" cy="5143500"/>
          </a:xfrm>
          <a:prstGeom prst="rect">
            <a:avLst/>
          </a:prstGeom>
          <a:solidFill>
            <a:schemeClr val="tx1"/>
          </a:solidFill>
          <a:ln>
            <a:solidFill>
              <a:schemeClr val="tx1"/>
            </a:solidFill>
          </a:ln>
        </p:spPr>
        <p:txBody>
          <a:bodyPr rot="0" spcFirstLastPara="0" vertOverflow="overflow" horzOverflow="overflow" vert="horz" wrap="square" lIns="182880" tIns="0" rIns="1188720" bIns="2377440" numCol="1" spcCol="0" rtlCol="0" fromWordArt="0" anchor="ctr" anchorCtr="0" forceAA="0" compatLnSpc="1">
            <a:prstTxWarp prst="textNoShape">
              <a:avLst/>
            </a:prstTxWarp>
            <a:noAutofit/>
          </a:bodyPr>
          <a:lstStyle/>
          <a:p>
            <a:pPr algn="r"/>
            <a:r>
              <a:rPr lang="en-US" sz="2000">
                <a:solidFill>
                  <a:schemeClr val="accent2"/>
                </a:solidFill>
                <a:ea typeface="Helvetica Neue Light" charset="0"/>
                <a:cs typeface="Helvetica Neue Light" charset="0"/>
              </a:rPr>
              <a:t>Como </a:t>
            </a:r>
            <a:r>
              <a:rPr lang="en-US" sz="2000" err="1">
                <a:solidFill>
                  <a:schemeClr val="accent2"/>
                </a:solidFill>
                <a:ea typeface="Helvetica Neue Light" charset="0"/>
                <a:cs typeface="Helvetica Neue Light" charset="0"/>
              </a:rPr>
              <a:t>funciona</a:t>
            </a:r>
            <a:r>
              <a:rPr lang="en-US" sz="2000">
                <a:solidFill>
                  <a:schemeClr val="accent2"/>
                </a:solidFill>
                <a:ea typeface="Helvetica Neue Light" charset="0"/>
                <a:cs typeface="Helvetica Neue Light" charset="0"/>
              </a:rPr>
              <a:t> el</a:t>
            </a:r>
          </a:p>
          <a:p>
            <a:pPr algn="r"/>
            <a:r>
              <a:rPr lang="en-US" sz="2000" err="1">
                <a:solidFill>
                  <a:schemeClr val="accent2"/>
                </a:solidFill>
                <a:ea typeface="Helvetica Neue Light" charset="0"/>
                <a:cs typeface="Helvetica Neue Light" charset="0"/>
              </a:rPr>
              <a:t>Aprendizaje</a:t>
            </a:r>
            <a:r>
              <a:rPr lang="en-US" sz="2000">
                <a:solidFill>
                  <a:schemeClr val="accent2"/>
                </a:solidFill>
                <a:ea typeface="Helvetica Neue Light" charset="0"/>
                <a:cs typeface="Helvetica Neue Light" charset="0"/>
              </a:rPr>
              <a:t> </a:t>
            </a:r>
            <a:r>
              <a:rPr lang="en-US" sz="2000" err="1">
                <a:solidFill>
                  <a:schemeClr val="accent2"/>
                </a:solidFill>
                <a:ea typeface="Helvetica Neue Light" charset="0"/>
                <a:cs typeface="Helvetica Neue Light" charset="0"/>
              </a:rPr>
              <a:t>autónomo</a:t>
            </a:r>
            <a:r>
              <a:rPr lang="en-US" sz="2000">
                <a:solidFill>
                  <a:schemeClr val="accent2"/>
                </a:solidFill>
                <a:ea typeface="Helvetica Neue Light" charset="0"/>
                <a:cs typeface="Helvetica Neue Light" charset="0"/>
              </a:rPr>
              <a:t>?</a:t>
            </a:r>
          </a:p>
        </p:txBody>
      </p:sp>
      <p:grpSp>
        <p:nvGrpSpPr>
          <p:cNvPr id="5" name="Group 4"/>
          <p:cNvGrpSpPr/>
          <p:nvPr/>
        </p:nvGrpSpPr>
        <p:grpSpPr>
          <a:xfrm>
            <a:off x="7513350" y="1753568"/>
            <a:ext cx="667014" cy="599767"/>
            <a:chOff x="595952" y="2224619"/>
            <a:chExt cx="1047523" cy="941914"/>
          </a:xfrm>
        </p:grpSpPr>
        <p:sp>
          <p:nvSpPr>
            <p:cNvPr id="29" name="Rectangle 28"/>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1" name="Moon 30"/>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30" name="Moon 29"/>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2" name="Rectangle 1"/>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 name="Oval 2"/>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28" name="Oval 27"/>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4" name="Moon 3"/>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sp>
        <p:nvSpPr>
          <p:cNvPr id="9" name="TextBox 8"/>
          <p:cNvSpPr txBox="1"/>
          <p:nvPr/>
        </p:nvSpPr>
        <p:spPr>
          <a:xfrm>
            <a:off x="4754374" y="416027"/>
            <a:ext cx="2374368" cy="646331"/>
          </a:xfrm>
          <a:prstGeom prst="rect">
            <a:avLst/>
          </a:prstGeom>
          <a:noFill/>
        </p:spPr>
        <p:txBody>
          <a:bodyPr wrap="none" rtlCol="0">
            <a:spAutoFit/>
          </a:bodyPr>
          <a:lstStyle/>
          <a:p>
            <a:r>
              <a:rPr lang="en-US" sz="1200">
                <a:ea typeface="Helvetica Neue" charset="0"/>
                <a:cs typeface="Helvetica Neue" charset="0"/>
              </a:rPr>
              <a:t>Un </a:t>
            </a:r>
            <a:r>
              <a:rPr lang="en-US" sz="1200" err="1">
                <a:ea typeface="Helvetica Neue" charset="0"/>
                <a:cs typeface="Helvetica Neue" charset="0"/>
              </a:rPr>
              <a:t>modelo</a:t>
            </a:r>
            <a:r>
              <a:rPr lang="en-US" sz="1200">
                <a:ea typeface="Helvetica Neue" charset="0"/>
                <a:cs typeface="Helvetica Neue" charset="0"/>
              </a:rPr>
              <a:t> de ML </a:t>
            </a:r>
            <a:r>
              <a:rPr lang="en-US" sz="1200" err="1">
                <a:ea typeface="Helvetica Neue" charset="0"/>
                <a:cs typeface="Helvetica Neue" charset="0"/>
              </a:rPr>
              <a:t>es</a:t>
            </a:r>
            <a:r>
              <a:rPr lang="en-US" sz="1200">
                <a:ea typeface="Helvetica Neue" charset="0"/>
                <a:cs typeface="Helvetica Neue" charset="0"/>
              </a:rPr>
              <a:t> </a:t>
            </a:r>
            <a:r>
              <a:rPr lang="en-US" sz="1200" err="1">
                <a:ea typeface="Helvetica Neue" charset="0"/>
                <a:cs typeface="Helvetica Neue" charset="0"/>
              </a:rPr>
              <a:t>entrenado</a:t>
            </a:r>
            <a:r>
              <a:rPr lang="en-US" sz="1200">
                <a:ea typeface="Helvetica Neue" charset="0"/>
                <a:cs typeface="Helvetica Neue" charset="0"/>
              </a:rPr>
              <a:t> </a:t>
            </a:r>
          </a:p>
          <a:p>
            <a:r>
              <a:rPr lang="en-US" sz="1200">
                <a:ea typeface="Helvetica Neue" charset="0"/>
                <a:cs typeface="Helvetica Neue" charset="0"/>
              </a:rPr>
              <a:t>para </a:t>
            </a:r>
            <a:r>
              <a:rPr lang="en-US" sz="1200" err="1">
                <a:ea typeface="Helvetica Neue" charset="0"/>
                <a:cs typeface="Helvetica Neue" charset="0"/>
              </a:rPr>
              <a:t>reconocer</a:t>
            </a:r>
            <a:r>
              <a:rPr lang="en-US" sz="1200">
                <a:ea typeface="Helvetica Neue" charset="0"/>
                <a:cs typeface="Helvetica Neue" charset="0"/>
              </a:rPr>
              <a:t> </a:t>
            </a:r>
            <a:r>
              <a:rPr lang="en-US" sz="1200" err="1">
                <a:ea typeface="Helvetica Neue" charset="0"/>
                <a:cs typeface="Helvetica Neue" charset="0"/>
              </a:rPr>
              <a:t>patrones</a:t>
            </a:r>
            <a:r>
              <a:rPr lang="en-US" sz="1200">
                <a:ea typeface="Helvetica Neue" charset="0"/>
                <a:cs typeface="Helvetica Neue" charset="0"/>
              </a:rPr>
              <a:t> </a:t>
            </a:r>
            <a:r>
              <a:rPr lang="en-US" sz="1200" err="1">
                <a:ea typeface="Helvetica Neue" charset="0"/>
                <a:cs typeface="Helvetica Neue" charset="0"/>
              </a:rPr>
              <a:t>en</a:t>
            </a:r>
            <a:r>
              <a:rPr lang="en-US" sz="1200">
                <a:ea typeface="Helvetica Neue" charset="0"/>
                <a:cs typeface="Helvetica Neue" charset="0"/>
              </a:rPr>
              <a:t> </a:t>
            </a:r>
            <a:r>
              <a:rPr lang="en-US" sz="1200" err="1">
                <a:ea typeface="Helvetica Neue" charset="0"/>
                <a:cs typeface="Helvetica Neue" charset="0"/>
              </a:rPr>
              <a:t>los</a:t>
            </a:r>
            <a:r>
              <a:rPr lang="en-US" sz="1200">
                <a:ea typeface="Helvetica Neue" charset="0"/>
                <a:cs typeface="Helvetica Neue" charset="0"/>
              </a:rPr>
              <a:t> </a:t>
            </a:r>
          </a:p>
          <a:p>
            <a:r>
              <a:rPr lang="en-US" sz="1200" err="1">
                <a:ea typeface="Helvetica Neue" charset="0"/>
                <a:cs typeface="Helvetica Neue" charset="0"/>
              </a:rPr>
              <a:t>datos</a:t>
            </a:r>
            <a:r>
              <a:rPr lang="en-US" sz="1200">
                <a:ea typeface="Helvetica Neue" charset="0"/>
                <a:cs typeface="Helvetica Neue" charset="0"/>
              </a:rPr>
              <a:t> </a:t>
            </a:r>
            <a:r>
              <a:rPr lang="en-US" sz="1200" err="1">
                <a:ea typeface="Helvetica Neue" charset="0"/>
                <a:cs typeface="Helvetica Neue" charset="0"/>
              </a:rPr>
              <a:t>históricos</a:t>
            </a:r>
            <a:endParaRPr lang="en-US" sz="1200">
              <a:ea typeface="Helvetica Neue" charset="0"/>
              <a:cs typeface="Helvetica Neue" charset="0"/>
            </a:endParaRPr>
          </a:p>
        </p:txBody>
      </p:sp>
      <p:sp>
        <p:nvSpPr>
          <p:cNvPr id="32" name="TextBox 31"/>
          <p:cNvSpPr txBox="1"/>
          <p:nvPr/>
        </p:nvSpPr>
        <p:spPr>
          <a:xfrm>
            <a:off x="7945797" y="630044"/>
            <a:ext cx="466795" cy="261610"/>
          </a:xfrm>
          <a:prstGeom prst="rect">
            <a:avLst/>
          </a:prstGeom>
          <a:noFill/>
        </p:spPr>
        <p:txBody>
          <a:bodyPr wrap="none" rtlCol="0">
            <a:spAutoFit/>
          </a:bodyPr>
          <a:lstStyle/>
          <a:p>
            <a:pPr algn="ctr"/>
            <a:r>
              <a:rPr lang="en-US" sz="1100">
                <a:solidFill>
                  <a:schemeClr val="tx2">
                    <a:lumMod val="50000"/>
                  </a:schemeClr>
                </a:solidFill>
                <a:ea typeface="Helvetica Neue Thin" charset="0"/>
                <a:cs typeface="Helvetica Neue Thin" charset="0"/>
              </a:rPr>
              <a:t>data</a:t>
            </a:r>
            <a:endParaRPr lang="en-US" sz="1400">
              <a:solidFill>
                <a:schemeClr val="tx2">
                  <a:lumMod val="50000"/>
                </a:schemeClr>
              </a:solidFill>
              <a:ea typeface="Helvetica Neue Thin" charset="0"/>
              <a:cs typeface="Helvetica Neue Thin" charset="0"/>
            </a:endParaRPr>
          </a:p>
        </p:txBody>
      </p:sp>
      <p:sp>
        <p:nvSpPr>
          <p:cNvPr id="33" name="TextBox 32"/>
          <p:cNvSpPr txBox="1"/>
          <p:nvPr/>
        </p:nvSpPr>
        <p:spPr>
          <a:xfrm>
            <a:off x="7196567" y="441824"/>
            <a:ext cx="543740" cy="307777"/>
          </a:xfrm>
          <a:prstGeom prst="rect">
            <a:avLst/>
          </a:prstGeom>
          <a:noFill/>
        </p:spPr>
        <p:txBody>
          <a:bodyPr wrap="none" rtlCol="0">
            <a:spAutoFit/>
          </a:bodyPr>
          <a:lstStyle/>
          <a:p>
            <a:pPr algn="ctr"/>
            <a:r>
              <a:rPr lang="en-US" sz="1400">
                <a:ea typeface="Helvetica Neue Thin" charset="0"/>
                <a:cs typeface="Helvetica Neue Thin" charset="0"/>
              </a:rPr>
              <a:t>data</a:t>
            </a:r>
          </a:p>
        </p:txBody>
      </p:sp>
      <p:sp>
        <p:nvSpPr>
          <p:cNvPr id="34" name="TextBox 33"/>
          <p:cNvSpPr txBox="1"/>
          <p:nvPr/>
        </p:nvSpPr>
        <p:spPr>
          <a:xfrm>
            <a:off x="7798263" y="368521"/>
            <a:ext cx="543740" cy="307777"/>
          </a:xfrm>
          <a:prstGeom prst="rect">
            <a:avLst/>
          </a:prstGeom>
          <a:noFill/>
        </p:spPr>
        <p:txBody>
          <a:bodyPr wrap="none" rtlCol="0">
            <a:spAutoFit/>
          </a:bodyPr>
          <a:lstStyle/>
          <a:p>
            <a:pPr algn="ctr"/>
            <a:r>
              <a:rPr lang="en-US" sz="1400">
                <a:ea typeface="Helvetica Neue Thin" charset="0"/>
                <a:cs typeface="Helvetica Neue Thin" charset="0"/>
              </a:rPr>
              <a:t>data</a:t>
            </a:r>
          </a:p>
        </p:txBody>
      </p:sp>
      <p:sp>
        <p:nvSpPr>
          <p:cNvPr id="35" name="TextBox 34"/>
          <p:cNvSpPr txBox="1"/>
          <p:nvPr/>
        </p:nvSpPr>
        <p:spPr>
          <a:xfrm>
            <a:off x="7543702" y="666664"/>
            <a:ext cx="543740" cy="307777"/>
          </a:xfrm>
          <a:prstGeom prst="rect">
            <a:avLst/>
          </a:prstGeom>
          <a:noFill/>
        </p:spPr>
        <p:txBody>
          <a:bodyPr wrap="none" rtlCol="0">
            <a:spAutoFit/>
          </a:bodyPr>
          <a:lstStyle/>
          <a:p>
            <a:pPr algn="ctr"/>
            <a:r>
              <a:rPr lang="en-US" sz="1400">
                <a:ea typeface="Helvetica Neue Thin" charset="0"/>
                <a:cs typeface="Helvetica Neue Thin" charset="0"/>
              </a:rPr>
              <a:t>data</a:t>
            </a:r>
          </a:p>
        </p:txBody>
      </p:sp>
      <p:sp>
        <p:nvSpPr>
          <p:cNvPr id="10" name="Down Arrow 9"/>
          <p:cNvSpPr/>
          <p:nvPr/>
        </p:nvSpPr>
        <p:spPr>
          <a:xfrm>
            <a:off x="7527362" y="1012282"/>
            <a:ext cx="353287" cy="580896"/>
          </a:xfrm>
          <a:prstGeom prst="downArrow">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nvGrpSpPr>
          <p:cNvPr id="15" name="Group 14"/>
          <p:cNvGrpSpPr/>
          <p:nvPr/>
        </p:nvGrpSpPr>
        <p:grpSpPr>
          <a:xfrm>
            <a:off x="4499666" y="406079"/>
            <a:ext cx="284052" cy="307777"/>
            <a:chOff x="4698376" y="1303265"/>
            <a:chExt cx="284052" cy="307777"/>
          </a:xfrm>
        </p:grpSpPr>
        <p:sp>
          <p:nvSpPr>
            <p:cNvPr id="11" name="Oval 10"/>
            <p:cNvSpPr/>
            <p:nvPr/>
          </p:nvSpPr>
          <p:spPr>
            <a:xfrm>
              <a:off x="4720092" y="1346200"/>
              <a:ext cx="238843" cy="238843"/>
            </a:xfrm>
            <a:prstGeom prst="ellipse">
              <a:avLst/>
            </a:prstGeom>
            <a:solidFill>
              <a:schemeClr val="accent1">
                <a:lumMod val="20000"/>
                <a:lumOff val="80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40" name="TextBox 39"/>
            <p:cNvSpPr txBox="1"/>
            <p:nvPr/>
          </p:nvSpPr>
          <p:spPr>
            <a:xfrm>
              <a:off x="4698376" y="1303265"/>
              <a:ext cx="284052" cy="307777"/>
            </a:xfrm>
            <a:prstGeom prst="rect">
              <a:avLst/>
            </a:prstGeom>
            <a:noFill/>
          </p:spPr>
          <p:txBody>
            <a:bodyPr wrap="none" rtlCol="0">
              <a:spAutoFit/>
            </a:bodyPr>
            <a:lstStyle/>
            <a:p>
              <a:pPr algn="ctr"/>
              <a:r>
                <a:rPr lang="en-US" sz="1400" b="1">
                  <a:solidFill>
                    <a:schemeClr val="accent3"/>
                  </a:solidFill>
                  <a:latin typeface="Helvetica Neue Thin" charset="0"/>
                  <a:ea typeface="Helvetica Neue Thin" charset="0"/>
                  <a:cs typeface="Helvetica Neue Thin" charset="0"/>
                </a:rPr>
                <a:t>1</a:t>
              </a:r>
            </a:p>
          </p:txBody>
        </p:sp>
      </p:grpSp>
      <p:sp>
        <p:nvSpPr>
          <p:cNvPr id="41" name="TextBox 40"/>
          <p:cNvSpPr txBox="1"/>
          <p:nvPr/>
        </p:nvSpPr>
        <p:spPr>
          <a:xfrm>
            <a:off x="7195761" y="751618"/>
            <a:ext cx="453971" cy="253916"/>
          </a:xfrm>
          <a:prstGeom prst="rect">
            <a:avLst/>
          </a:prstGeom>
          <a:noFill/>
        </p:spPr>
        <p:txBody>
          <a:bodyPr wrap="none" rtlCol="0">
            <a:spAutoFit/>
          </a:bodyPr>
          <a:lstStyle/>
          <a:p>
            <a:pPr algn="ctr"/>
            <a:r>
              <a:rPr lang="en-US" sz="1050">
                <a:solidFill>
                  <a:schemeClr val="tx2">
                    <a:lumMod val="50000"/>
                  </a:schemeClr>
                </a:solidFill>
                <a:ea typeface="Helvetica Neue Thin" charset="0"/>
                <a:cs typeface="Helvetica Neue Thin" charset="0"/>
              </a:rPr>
              <a:t>data</a:t>
            </a:r>
          </a:p>
        </p:txBody>
      </p:sp>
      <p:sp>
        <p:nvSpPr>
          <p:cNvPr id="42" name="TextBox 41"/>
          <p:cNvSpPr txBox="1"/>
          <p:nvPr/>
        </p:nvSpPr>
        <p:spPr>
          <a:xfrm>
            <a:off x="7427623" y="247260"/>
            <a:ext cx="453971" cy="253916"/>
          </a:xfrm>
          <a:prstGeom prst="rect">
            <a:avLst/>
          </a:prstGeom>
          <a:noFill/>
        </p:spPr>
        <p:txBody>
          <a:bodyPr wrap="none" rtlCol="0">
            <a:spAutoFit/>
          </a:bodyPr>
          <a:lstStyle/>
          <a:p>
            <a:pPr algn="ctr"/>
            <a:r>
              <a:rPr lang="en-US" sz="1050">
                <a:solidFill>
                  <a:schemeClr val="tx2">
                    <a:lumMod val="50000"/>
                  </a:schemeClr>
                </a:solidFill>
                <a:ea typeface="Helvetica Neue Thin" charset="0"/>
                <a:cs typeface="Helvetica Neue Thin" charset="0"/>
              </a:rPr>
              <a:t>data</a:t>
            </a:r>
          </a:p>
        </p:txBody>
      </p:sp>
      <p:sp>
        <p:nvSpPr>
          <p:cNvPr id="43" name="TextBox 42"/>
          <p:cNvSpPr txBox="1"/>
          <p:nvPr/>
        </p:nvSpPr>
        <p:spPr>
          <a:xfrm rot="2700000">
            <a:off x="7836971" y="268184"/>
            <a:ext cx="1375697" cy="523220"/>
          </a:xfrm>
          <a:prstGeom prst="rect">
            <a:avLst/>
          </a:prstGeom>
          <a:noFill/>
        </p:spPr>
        <p:txBody>
          <a:bodyPr wrap="none" rtlCol="0">
            <a:spAutoFit/>
          </a:bodyPr>
          <a:lstStyle/>
          <a:p>
            <a:pPr algn="ctr"/>
            <a:r>
              <a:rPr lang="en-US" sz="1400" err="1">
                <a:solidFill>
                  <a:schemeClr val="accent2"/>
                </a:solidFill>
                <a:ea typeface="Helvetica Neue Light" charset="0"/>
                <a:cs typeface="Helvetica Neue Light" charset="0"/>
              </a:rPr>
              <a:t>Datos</a:t>
            </a:r>
            <a:r>
              <a:rPr lang="en-US" sz="1400">
                <a:solidFill>
                  <a:schemeClr val="accent2"/>
                </a:solidFill>
                <a:ea typeface="Helvetica Neue Light" charset="0"/>
                <a:cs typeface="Helvetica Neue Light" charset="0"/>
              </a:rPr>
              <a:t> de </a:t>
            </a:r>
          </a:p>
          <a:p>
            <a:pPr algn="ctr"/>
            <a:r>
              <a:rPr lang="en-US" sz="1400" err="1">
                <a:solidFill>
                  <a:schemeClr val="accent2"/>
                </a:solidFill>
                <a:ea typeface="Helvetica Neue Light" charset="0"/>
                <a:cs typeface="Helvetica Neue Light" charset="0"/>
              </a:rPr>
              <a:t>entrenamiento</a:t>
            </a:r>
            <a:endParaRPr lang="en-US" sz="1400">
              <a:solidFill>
                <a:schemeClr val="accent2"/>
              </a:solidFill>
              <a:ea typeface="Helvetica Neue Light" charset="0"/>
              <a:cs typeface="Helvetica Neue Light" charset="0"/>
            </a:endParaRPr>
          </a:p>
        </p:txBody>
      </p:sp>
      <p:sp>
        <p:nvSpPr>
          <p:cNvPr id="44" name="TextBox 43"/>
          <p:cNvSpPr txBox="1"/>
          <p:nvPr/>
        </p:nvSpPr>
        <p:spPr>
          <a:xfrm>
            <a:off x="4765573" y="1832706"/>
            <a:ext cx="2820003" cy="646331"/>
          </a:xfrm>
          <a:prstGeom prst="rect">
            <a:avLst/>
          </a:prstGeom>
          <a:noFill/>
        </p:spPr>
        <p:txBody>
          <a:bodyPr wrap="none" rtlCol="0">
            <a:spAutoFit/>
          </a:bodyPr>
          <a:lstStyle/>
          <a:p>
            <a:r>
              <a:rPr lang="en-US" sz="1200">
                <a:ea typeface="Helvetica Neue" charset="0"/>
                <a:cs typeface="Helvetica Neue" charset="0"/>
              </a:rPr>
              <a:t>Al </a:t>
            </a:r>
            <a:r>
              <a:rPr lang="en-US" sz="1200" err="1">
                <a:ea typeface="Helvetica Neue" charset="0"/>
                <a:cs typeface="Helvetica Neue" charset="0"/>
              </a:rPr>
              <a:t>modelo</a:t>
            </a:r>
            <a:r>
              <a:rPr lang="en-US" sz="1200">
                <a:ea typeface="Helvetica Neue" charset="0"/>
                <a:cs typeface="Helvetica Neue" charset="0"/>
              </a:rPr>
              <a:t> se le </a:t>
            </a:r>
            <a:r>
              <a:rPr lang="en-US" sz="1200" err="1">
                <a:ea typeface="Helvetica Neue" charset="0"/>
                <a:cs typeface="Helvetica Neue" charset="0"/>
              </a:rPr>
              <a:t>muestra</a:t>
            </a:r>
            <a:r>
              <a:rPr lang="en-US" sz="1200">
                <a:ea typeface="Helvetica Neue" charset="0"/>
                <a:cs typeface="Helvetica Neue" charset="0"/>
              </a:rPr>
              <a:t> </a:t>
            </a:r>
            <a:r>
              <a:rPr lang="en-US" sz="1200" err="1">
                <a:ea typeface="Helvetica Neue" charset="0"/>
                <a:cs typeface="Helvetica Neue" charset="0"/>
              </a:rPr>
              <a:t>nuevos</a:t>
            </a:r>
            <a:r>
              <a:rPr lang="en-US" sz="1200">
                <a:ea typeface="Helvetica Neue" charset="0"/>
                <a:cs typeface="Helvetica Neue" charset="0"/>
              </a:rPr>
              <a:t> </a:t>
            </a:r>
            <a:r>
              <a:rPr lang="en-US" sz="1200" err="1">
                <a:ea typeface="Helvetica Neue" charset="0"/>
                <a:cs typeface="Helvetica Neue" charset="0"/>
              </a:rPr>
              <a:t>datos</a:t>
            </a:r>
            <a:endParaRPr lang="en-US" sz="1200">
              <a:ea typeface="Helvetica Neue" charset="0"/>
              <a:cs typeface="Helvetica Neue" charset="0"/>
            </a:endParaRPr>
          </a:p>
          <a:p>
            <a:r>
              <a:rPr lang="en-US" sz="1200">
                <a:ea typeface="Helvetica Neue" charset="0"/>
                <a:cs typeface="Helvetica Neue" charset="0"/>
              </a:rPr>
              <a:t>Y se le </a:t>
            </a:r>
            <a:r>
              <a:rPr lang="en-US" sz="1200" err="1">
                <a:ea typeface="Helvetica Neue" charset="0"/>
                <a:cs typeface="Helvetica Neue" charset="0"/>
              </a:rPr>
              <a:t>piden</a:t>
            </a:r>
            <a:r>
              <a:rPr lang="en-US" sz="1200">
                <a:ea typeface="Helvetica Neue" charset="0"/>
                <a:cs typeface="Helvetica Neue" charset="0"/>
              </a:rPr>
              <a:t> </a:t>
            </a:r>
            <a:r>
              <a:rPr lang="en-US" sz="1200" err="1">
                <a:ea typeface="Helvetica Neue" charset="0"/>
                <a:cs typeface="Helvetica Neue" charset="0"/>
              </a:rPr>
              <a:t>prediciones</a:t>
            </a:r>
            <a:r>
              <a:rPr lang="en-US" sz="1200">
                <a:ea typeface="Helvetica Neue" charset="0"/>
                <a:cs typeface="Helvetica Neue" charset="0"/>
              </a:rPr>
              <a:t> y /o</a:t>
            </a:r>
          </a:p>
          <a:p>
            <a:r>
              <a:rPr lang="en-US" sz="1200" err="1">
                <a:ea typeface="Helvetica Neue" charset="0"/>
                <a:cs typeface="Helvetica Neue" charset="0"/>
              </a:rPr>
              <a:t>clasificaciones</a:t>
            </a:r>
            <a:endParaRPr lang="en-US" sz="1200">
              <a:ea typeface="Helvetica Neue" charset="0"/>
              <a:cs typeface="Helvetica Neue" charset="0"/>
            </a:endParaRPr>
          </a:p>
        </p:txBody>
      </p:sp>
      <p:grpSp>
        <p:nvGrpSpPr>
          <p:cNvPr id="45" name="Group 44"/>
          <p:cNvGrpSpPr/>
          <p:nvPr/>
        </p:nvGrpSpPr>
        <p:grpSpPr>
          <a:xfrm>
            <a:off x="4510865" y="1831225"/>
            <a:ext cx="284052" cy="307777"/>
            <a:chOff x="4698376" y="1303265"/>
            <a:chExt cx="284052" cy="307777"/>
          </a:xfrm>
        </p:grpSpPr>
        <p:sp>
          <p:nvSpPr>
            <p:cNvPr id="46" name="Oval 45"/>
            <p:cNvSpPr/>
            <p:nvPr/>
          </p:nvSpPr>
          <p:spPr>
            <a:xfrm>
              <a:off x="4720092" y="1346200"/>
              <a:ext cx="238843" cy="238843"/>
            </a:xfrm>
            <a:prstGeom prst="ellipse">
              <a:avLst/>
            </a:prstGeom>
            <a:solidFill>
              <a:schemeClr val="accent1">
                <a:lumMod val="20000"/>
                <a:lumOff val="80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47" name="TextBox 46"/>
            <p:cNvSpPr txBox="1"/>
            <p:nvPr/>
          </p:nvSpPr>
          <p:spPr>
            <a:xfrm>
              <a:off x="4698376" y="1303265"/>
              <a:ext cx="284052" cy="307777"/>
            </a:xfrm>
            <a:prstGeom prst="rect">
              <a:avLst/>
            </a:prstGeom>
            <a:noFill/>
          </p:spPr>
          <p:txBody>
            <a:bodyPr wrap="none" rtlCol="0">
              <a:spAutoFit/>
            </a:bodyPr>
            <a:lstStyle/>
            <a:p>
              <a:pPr algn="ctr"/>
              <a:r>
                <a:rPr lang="en-US" sz="1400" b="1">
                  <a:solidFill>
                    <a:schemeClr val="accent3"/>
                  </a:solidFill>
                  <a:latin typeface="Helvetica Neue Thin" charset="0"/>
                  <a:ea typeface="Helvetica Neue Thin" charset="0"/>
                  <a:cs typeface="Helvetica Neue Thin" charset="0"/>
                </a:rPr>
                <a:t>2</a:t>
              </a:r>
            </a:p>
          </p:txBody>
        </p:sp>
      </p:grpSp>
      <p:sp>
        <p:nvSpPr>
          <p:cNvPr id="48" name="Down Arrow 47"/>
          <p:cNvSpPr/>
          <p:nvPr/>
        </p:nvSpPr>
        <p:spPr>
          <a:xfrm rot="15012781">
            <a:off x="6850773" y="2168702"/>
            <a:ext cx="353287" cy="580896"/>
          </a:xfrm>
          <a:prstGeom prst="downArrow">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49" name="Down Arrow 48"/>
          <p:cNvSpPr/>
          <p:nvPr/>
        </p:nvSpPr>
        <p:spPr>
          <a:xfrm>
            <a:off x="7517967" y="2530713"/>
            <a:ext cx="353287" cy="1067620"/>
          </a:xfrm>
          <a:prstGeom prst="downArrow">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50" name="TextBox 49"/>
          <p:cNvSpPr txBox="1"/>
          <p:nvPr/>
        </p:nvSpPr>
        <p:spPr>
          <a:xfrm>
            <a:off x="4776531" y="3654012"/>
            <a:ext cx="2350530" cy="1200329"/>
          </a:xfrm>
          <a:prstGeom prst="rect">
            <a:avLst/>
          </a:prstGeom>
          <a:noFill/>
        </p:spPr>
        <p:txBody>
          <a:bodyPr wrap="square" rtlCol="0">
            <a:spAutoFit/>
          </a:bodyPr>
          <a:lstStyle/>
          <a:p>
            <a:r>
              <a:rPr lang="en-US" sz="1200">
                <a:ea typeface="Helvetica Neue" charset="0"/>
                <a:cs typeface="Helvetica Neue" charset="0"/>
              </a:rPr>
              <a:t>Si </a:t>
            </a:r>
            <a:r>
              <a:rPr lang="en-US" sz="1200" err="1">
                <a:ea typeface="Helvetica Neue" charset="0"/>
                <a:cs typeface="Helvetica Neue" charset="0"/>
              </a:rPr>
              <a:t>los</a:t>
            </a:r>
            <a:r>
              <a:rPr lang="en-US" sz="1200">
                <a:ea typeface="Helvetica Neue" charset="0"/>
                <a:cs typeface="Helvetica Neue" charset="0"/>
              </a:rPr>
              <a:t> </a:t>
            </a:r>
            <a:r>
              <a:rPr lang="en-US" sz="1200" err="1">
                <a:ea typeface="Helvetica Neue" charset="0"/>
                <a:cs typeface="Helvetica Neue" charset="0"/>
              </a:rPr>
              <a:t>patrones</a:t>
            </a:r>
            <a:r>
              <a:rPr lang="en-US" sz="1200">
                <a:ea typeface="Helvetica Neue" charset="0"/>
                <a:cs typeface="Helvetica Neue" charset="0"/>
              </a:rPr>
              <a:t> de </a:t>
            </a:r>
            <a:r>
              <a:rPr lang="en-US" sz="1200" err="1">
                <a:ea typeface="Helvetica Neue" charset="0"/>
                <a:cs typeface="Helvetica Neue" charset="0"/>
              </a:rPr>
              <a:t>los</a:t>
            </a:r>
            <a:r>
              <a:rPr lang="en-US" sz="1200">
                <a:ea typeface="Helvetica Neue" charset="0"/>
                <a:cs typeface="Helvetica Neue" charset="0"/>
              </a:rPr>
              <a:t> </a:t>
            </a:r>
            <a:r>
              <a:rPr lang="en-US" sz="1200" err="1">
                <a:ea typeface="Helvetica Neue" charset="0"/>
                <a:cs typeface="Helvetica Neue" charset="0"/>
              </a:rPr>
              <a:t>nuevos</a:t>
            </a:r>
            <a:r>
              <a:rPr lang="en-US" sz="1200">
                <a:ea typeface="Helvetica Neue" charset="0"/>
                <a:cs typeface="Helvetica Neue" charset="0"/>
              </a:rPr>
              <a:t> </a:t>
            </a:r>
            <a:r>
              <a:rPr lang="en-US" sz="1200" err="1">
                <a:ea typeface="Helvetica Neue" charset="0"/>
                <a:cs typeface="Helvetica Neue" charset="0"/>
              </a:rPr>
              <a:t>datos</a:t>
            </a:r>
            <a:r>
              <a:rPr lang="en-US" sz="1200">
                <a:ea typeface="Helvetica Neue" charset="0"/>
                <a:cs typeface="Helvetica Neue" charset="0"/>
              </a:rPr>
              <a:t> </a:t>
            </a:r>
            <a:r>
              <a:rPr lang="en-US" sz="1200" err="1">
                <a:ea typeface="Helvetica Neue" charset="0"/>
                <a:cs typeface="Helvetica Neue" charset="0"/>
              </a:rPr>
              <a:t>coinciden</a:t>
            </a:r>
            <a:r>
              <a:rPr lang="en-US" sz="1200">
                <a:ea typeface="Helvetica Neue" charset="0"/>
                <a:cs typeface="Helvetica Neue" charset="0"/>
              </a:rPr>
              <a:t> con </a:t>
            </a:r>
            <a:r>
              <a:rPr lang="en-US" sz="1200" err="1">
                <a:ea typeface="Helvetica Neue" charset="0"/>
                <a:cs typeface="Helvetica Neue" charset="0"/>
              </a:rPr>
              <a:t>los</a:t>
            </a:r>
            <a:r>
              <a:rPr lang="en-US" sz="1200">
                <a:ea typeface="Helvetica Neue" charset="0"/>
                <a:cs typeface="Helvetica Neue" charset="0"/>
              </a:rPr>
              <a:t> del </a:t>
            </a:r>
            <a:r>
              <a:rPr lang="en-US" sz="1200" err="1">
                <a:ea typeface="Helvetica Neue" charset="0"/>
                <a:cs typeface="Helvetica Neue" charset="0"/>
              </a:rPr>
              <a:t>entrenamiento</a:t>
            </a:r>
            <a:r>
              <a:rPr lang="en-US" sz="1200">
                <a:ea typeface="Helvetica Neue" charset="0"/>
                <a:cs typeface="Helvetica Neue" charset="0"/>
              </a:rPr>
              <a:t> del </a:t>
            </a:r>
            <a:r>
              <a:rPr lang="en-US" sz="1200" err="1">
                <a:ea typeface="Helvetica Neue" charset="0"/>
                <a:cs typeface="Helvetica Neue" charset="0"/>
              </a:rPr>
              <a:t>modelo</a:t>
            </a:r>
            <a:r>
              <a:rPr lang="en-US" sz="1200">
                <a:ea typeface="Helvetica Neue" charset="0"/>
                <a:cs typeface="Helvetica Neue" charset="0"/>
              </a:rPr>
              <a:t> que se ha </a:t>
            </a:r>
            <a:r>
              <a:rPr lang="en-US" sz="1200" err="1">
                <a:ea typeface="Helvetica Neue" charset="0"/>
                <a:cs typeface="Helvetica Neue" charset="0"/>
              </a:rPr>
              <a:t>creado</a:t>
            </a:r>
            <a:r>
              <a:rPr lang="en-US" sz="1200">
                <a:ea typeface="Helvetica Neue" charset="0"/>
                <a:cs typeface="Helvetica Neue" charset="0"/>
              </a:rPr>
              <a:t>, </a:t>
            </a:r>
            <a:r>
              <a:rPr lang="en-US" sz="1200" err="1">
                <a:ea typeface="Helvetica Neue" charset="0"/>
                <a:cs typeface="Helvetica Neue" charset="0"/>
              </a:rPr>
              <a:t>entonces</a:t>
            </a:r>
            <a:r>
              <a:rPr lang="en-US" sz="1200">
                <a:ea typeface="Helvetica Neue" charset="0"/>
                <a:cs typeface="Helvetica Neue" charset="0"/>
              </a:rPr>
              <a:t> el </a:t>
            </a:r>
            <a:r>
              <a:rPr lang="en-US" sz="1200" err="1">
                <a:ea typeface="Helvetica Neue" charset="0"/>
                <a:cs typeface="Helvetica Neue" charset="0"/>
              </a:rPr>
              <a:t>mismo</a:t>
            </a:r>
            <a:r>
              <a:rPr lang="en-US" sz="1200">
                <a:ea typeface="Helvetica Neue" charset="0"/>
                <a:cs typeface="Helvetica Neue" charset="0"/>
              </a:rPr>
              <a:t> </a:t>
            </a:r>
            <a:r>
              <a:rPr lang="en-US" sz="1200" err="1">
                <a:ea typeface="Helvetica Neue" charset="0"/>
                <a:cs typeface="Helvetica Neue" charset="0"/>
              </a:rPr>
              <a:t>hace</a:t>
            </a:r>
            <a:r>
              <a:rPr lang="en-US" sz="1200">
                <a:ea typeface="Helvetica Neue" charset="0"/>
                <a:cs typeface="Helvetica Neue" charset="0"/>
              </a:rPr>
              <a:t> </a:t>
            </a:r>
            <a:r>
              <a:rPr lang="en-US" sz="1200" err="1">
                <a:ea typeface="Helvetica Neue" charset="0"/>
                <a:cs typeface="Helvetica Neue" charset="0"/>
              </a:rPr>
              <a:t>prediciones</a:t>
            </a:r>
            <a:r>
              <a:rPr lang="en-US" sz="1200">
                <a:ea typeface="Helvetica Neue" charset="0"/>
                <a:cs typeface="Helvetica Neue" charset="0"/>
              </a:rPr>
              <a:t> mas </a:t>
            </a:r>
            <a:r>
              <a:rPr lang="en-US" sz="1200" err="1">
                <a:ea typeface="Helvetica Neue" charset="0"/>
                <a:cs typeface="Helvetica Neue" charset="0"/>
              </a:rPr>
              <a:t>ajustadas</a:t>
            </a:r>
            <a:endParaRPr lang="en-US" sz="1200">
              <a:ea typeface="Helvetica Neue" charset="0"/>
              <a:cs typeface="Helvetica Neue" charset="0"/>
            </a:endParaRPr>
          </a:p>
        </p:txBody>
      </p:sp>
      <p:grpSp>
        <p:nvGrpSpPr>
          <p:cNvPr id="51" name="Group 50"/>
          <p:cNvGrpSpPr/>
          <p:nvPr/>
        </p:nvGrpSpPr>
        <p:grpSpPr>
          <a:xfrm>
            <a:off x="4529010" y="3601926"/>
            <a:ext cx="284052" cy="307777"/>
            <a:chOff x="4698376" y="1303265"/>
            <a:chExt cx="284052" cy="307777"/>
          </a:xfrm>
        </p:grpSpPr>
        <p:sp>
          <p:nvSpPr>
            <p:cNvPr id="52" name="Oval 51"/>
            <p:cNvSpPr/>
            <p:nvPr/>
          </p:nvSpPr>
          <p:spPr>
            <a:xfrm>
              <a:off x="4720092" y="1346200"/>
              <a:ext cx="238843" cy="238843"/>
            </a:xfrm>
            <a:prstGeom prst="ellipse">
              <a:avLst/>
            </a:prstGeom>
            <a:solidFill>
              <a:schemeClr val="accent1">
                <a:lumMod val="20000"/>
                <a:lumOff val="80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53" name="TextBox 52"/>
            <p:cNvSpPr txBox="1"/>
            <p:nvPr/>
          </p:nvSpPr>
          <p:spPr>
            <a:xfrm>
              <a:off x="4698376" y="1303265"/>
              <a:ext cx="284052" cy="307777"/>
            </a:xfrm>
            <a:prstGeom prst="rect">
              <a:avLst/>
            </a:prstGeom>
            <a:noFill/>
          </p:spPr>
          <p:txBody>
            <a:bodyPr wrap="none" rtlCol="0">
              <a:spAutoFit/>
            </a:bodyPr>
            <a:lstStyle/>
            <a:p>
              <a:pPr algn="ctr"/>
              <a:r>
                <a:rPr lang="en-US" sz="1400" b="1">
                  <a:solidFill>
                    <a:schemeClr val="accent3"/>
                  </a:solidFill>
                  <a:latin typeface="Helvetica Neue Thin" charset="0"/>
                  <a:ea typeface="Helvetica Neue Thin" charset="0"/>
                  <a:cs typeface="Helvetica Neue Thin" charset="0"/>
                </a:rPr>
                <a:t>3</a:t>
              </a:r>
            </a:p>
          </p:txBody>
        </p:sp>
      </p:grpSp>
      <p:sp>
        <p:nvSpPr>
          <p:cNvPr id="54" name="TextBox 53"/>
          <p:cNvSpPr txBox="1"/>
          <p:nvPr/>
        </p:nvSpPr>
        <p:spPr>
          <a:xfrm>
            <a:off x="7079775" y="3611874"/>
            <a:ext cx="1218603" cy="523220"/>
          </a:xfrm>
          <a:prstGeom prst="rect">
            <a:avLst/>
          </a:prstGeom>
          <a:noFill/>
        </p:spPr>
        <p:txBody>
          <a:bodyPr wrap="none" rtlCol="0">
            <a:spAutoFit/>
          </a:bodyPr>
          <a:lstStyle/>
          <a:p>
            <a:pPr algn="ctr"/>
            <a:r>
              <a:rPr lang="en-US" sz="1400" err="1">
                <a:solidFill>
                  <a:schemeClr val="accent2"/>
                </a:solidFill>
                <a:ea typeface="Helvetica Neue Light" charset="0"/>
                <a:cs typeface="Helvetica Neue Light" charset="0"/>
              </a:rPr>
              <a:t>Predicción</a:t>
            </a:r>
            <a:r>
              <a:rPr lang="en-US" sz="1400">
                <a:solidFill>
                  <a:schemeClr val="accent2"/>
                </a:solidFill>
                <a:ea typeface="Helvetica Neue Light" charset="0"/>
                <a:cs typeface="Helvetica Neue Light" charset="0"/>
              </a:rPr>
              <a:t> o </a:t>
            </a:r>
          </a:p>
          <a:p>
            <a:pPr algn="ctr"/>
            <a:r>
              <a:rPr lang="en-US" sz="1400" err="1">
                <a:solidFill>
                  <a:schemeClr val="accent2"/>
                </a:solidFill>
                <a:ea typeface="Helvetica Neue Light" charset="0"/>
                <a:cs typeface="Helvetica Neue Light" charset="0"/>
              </a:rPr>
              <a:t>clasificación</a:t>
            </a:r>
            <a:endParaRPr lang="en-US" sz="1400">
              <a:solidFill>
                <a:schemeClr val="accent2"/>
              </a:solidFill>
              <a:ea typeface="Helvetica Neue Light" charset="0"/>
              <a:cs typeface="Helvetica Neue Light" charset="0"/>
            </a:endParaRPr>
          </a:p>
        </p:txBody>
      </p:sp>
      <p:sp>
        <p:nvSpPr>
          <p:cNvPr id="55" name="Folded Corner 54"/>
          <p:cNvSpPr/>
          <p:nvPr/>
        </p:nvSpPr>
        <p:spPr>
          <a:xfrm>
            <a:off x="6162280" y="2485466"/>
            <a:ext cx="348587" cy="333934"/>
          </a:xfrm>
          <a:prstGeom prst="foldedCorner">
            <a:avLst/>
          </a:prstGeom>
          <a:solidFill>
            <a:schemeClr val="bg2">
              <a:lumMod val="95000"/>
            </a:schemeClr>
          </a:solidFill>
          <a:ln>
            <a:solidFill>
              <a:schemeClr val="tx1"/>
            </a:solidFill>
          </a:ln>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1200">
                <a:latin typeface="Arial"/>
                <a:cs typeface="Arial"/>
              </a:rPr>
              <a:t>?</a:t>
            </a:r>
          </a:p>
        </p:txBody>
      </p:sp>
      <p:sp>
        <p:nvSpPr>
          <p:cNvPr id="57" name="Folded Corner 56"/>
          <p:cNvSpPr/>
          <p:nvPr/>
        </p:nvSpPr>
        <p:spPr>
          <a:xfrm>
            <a:off x="6221547" y="2536266"/>
            <a:ext cx="348587" cy="333934"/>
          </a:xfrm>
          <a:prstGeom prst="foldedCorner">
            <a:avLst/>
          </a:prstGeom>
          <a:solidFill>
            <a:schemeClr val="bg2">
              <a:lumMod val="95000"/>
            </a:schemeClr>
          </a:solidFill>
          <a:ln>
            <a:solidFill>
              <a:schemeClr val="tx1"/>
            </a:solidFill>
          </a:ln>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1200">
                <a:latin typeface="Arial"/>
                <a:cs typeface="Arial"/>
              </a:rPr>
              <a:t>?</a:t>
            </a:r>
          </a:p>
        </p:txBody>
      </p:sp>
      <p:sp>
        <p:nvSpPr>
          <p:cNvPr id="58" name="Folded Corner 57"/>
          <p:cNvSpPr/>
          <p:nvPr/>
        </p:nvSpPr>
        <p:spPr>
          <a:xfrm>
            <a:off x="6272347" y="2587066"/>
            <a:ext cx="348587" cy="333934"/>
          </a:xfrm>
          <a:prstGeom prst="foldedCorner">
            <a:avLst/>
          </a:prstGeom>
          <a:solidFill>
            <a:schemeClr val="bg2">
              <a:lumMod val="95000"/>
            </a:schemeClr>
          </a:solidFill>
          <a:ln>
            <a:solidFill>
              <a:schemeClr val="tx1"/>
            </a:solidFill>
          </a:ln>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1200">
                <a:latin typeface="Arial"/>
                <a:cs typeface="Arial"/>
              </a:rPr>
              <a:t>?</a:t>
            </a:r>
          </a:p>
        </p:txBody>
      </p:sp>
      <p:sp>
        <p:nvSpPr>
          <p:cNvPr id="59" name="TextBox 58"/>
          <p:cNvSpPr txBox="1"/>
          <p:nvPr/>
        </p:nvSpPr>
        <p:spPr>
          <a:xfrm rot="2700000">
            <a:off x="7922612" y="1671669"/>
            <a:ext cx="793808" cy="307777"/>
          </a:xfrm>
          <a:prstGeom prst="rect">
            <a:avLst/>
          </a:prstGeom>
          <a:noFill/>
        </p:spPr>
        <p:txBody>
          <a:bodyPr wrap="none" rtlCol="0">
            <a:spAutoFit/>
          </a:bodyPr>
          <a:lstStyle/>
          <a:p>
            <a:pPr algn="ctr"/>
            <a:r>
              <a:rPr lang="en-US" sz="1400" err="1">
                <a:solidFill>
                  <a:schemeClr val="accent2"/>
                </a:solidFill>
                <a:ea typeface="Helvetica Neue Light" charset="0"/>
                <a:cs typeface="Helvetica Neue Light" charset="0"/>
              </a:rPr>
              <a:t>modelo</a:t>
            </a:r>
            <a:endParaRPr lang="en-US" sz="1400">
              <a:solidFill>
                <a:schemeClr val="accent2"/>
              </a:solidFill>
              <a:ea typeface="Helvetica Neue Light" charset="0"/>
              <a:cs typeface="Helvetica Neue Light" charset="0"/>
            </a:endParaRPr>
          </a:p>
        </p:txBody>
      </p:sp>
      <p:sp>
        <p:nvSpPr>
          <p:cNvPr id="56" name="Down Arrow 55"/>
          <p:cNvSpPr/>
          <p:nvPr/>
        </p:nvSpPr>
        <p:spPr>
          <a:xfrm rot="16200000">
            <a:off x="3342563" y="864976"/>
            <a:ext cx="353287" cy="899121"/>
          </a:xfrm>
          <a:prstGeom prst="downArrow">
            <a:avLst/>
          </a:prstGeom>
          <a:noFill/>
          <a:ln w="22225">
            <a:solidFill>
              <a:schemeClr val="accent2"/>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39" name="Down Arrow 38"/>
          <p:cNvSpPr/>
          <p:nvPr/>
        </p:nvSpPr>
        <p:spPr>
          <a:xfrm rot="5400000">
            <a:off x="3342564" y="3257500"/>
            <a:ext cx="353287" cy="899121"/>
          </a:xfrm>
          <a:prstGeom prst="downArrow">
            <a:avLst/>
          </a:prstGeom>
          <a:noFill/>
          <a:ln w="22225">
            <a:solidFill>
              <a:schemeClr val="bg2"/>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chemeClr val="bg2"/>
              </a:solidFill>
              <a:latin typeface="Arial"/>
              <a:cs typeface="Arial"/>
            </a:endParaRPr>
          </a:p>
        </p:txBody>
      </p:sp>
      <p:sp>
        <p:nvSpPr>
          <p:cNvPr id="7" name="Rectangle 6"/>
          <p:cNvSpPr/>
          <p:nvPr/>
        </p:nvSpPr>
        <p:spPr>
          <a:xfrm>
            <a:off x="364742" y="3513418"/>
            <a:ext cx="2656712" cy="1077218"/>
          </a:xfrm>
          <a:prstGeom prst="rect">
            <a:avLst/>
          </a:prstGeom>
        </p:spPr>
        <p:txBody>
          <a:bodyPr wrap="square">
            <a:spAutoFit/>
          </a:bodyPr>
          <a:lstStyle/>
          <a:p>
            <a:pPr algn="r"/>
            <a:r>
              <a:rPr lang="en-US" sz="1600">
                <a:solidFill>
                  <a:schemeClr val="bg2"/>
                </a:solidFill>
                <a:ea typeface="Helvetica Neue Light" charset="0"/>
                <a:cs typeface="Helvetica Neue Light" charset="0"/>
              </a:rPr>
              <a:t>El </a:t>
            </a:r>
            <a:r>
              <a:rPr lang="en-US" sz="1600" err="1">
                <a:solidFill>
                  <a:schemeClr val="bg2"/>
                </a:solidFill>
                <a:ea typeface="Helvetica Neue Light" charset="0"/>
                <a:cs typeface="Helvetica Neue Light" charset="0"/>
              </a:rPr>
              <a:t>aprendizaje</a:t>
            </a:r>
            <a:r>
              <a:rPr lang="en-US" sz="1600">
                <a:solidFill>
                  <a:schemeClr val="bg2"/>
                </a:solidFill>
                <a:ea typeface="Helvetica Neue Light" charset="0"/>
                <a:cs typeface="Helvetica Neue Light" charset="0"/>
              </a:rPr>
              <a:t> </a:t>
            </a:r>
            <a:r>
              <a:rPr lang="en-US" sz="1600" err="1">
                <a:solidFill>
                  <a:schemeClr val="bg2"/>
                </a:solidFill>
                <a:ea typeface="Helvetica Neue Light" charset="0"/>
                <a:cs typeface="Helvetica Neue Light" charset="0"/>
              </a:rPr>
              <a:t>autónomo</a:t>
            </a:r>
            <a:r>
              <a:rPr lang="en-US" sz="1600">
                <a:solidFill>
                  <a:schemeClr val="bg2"/>
                </a:solidFill>
                <a:ea typeface="Helvetica Neue Light" charset="0"/>
                <a:cs typeface="Helvetica Neue Light" charset="0"/>
              </a:rPr>
              <a:t> </a:t>
            </a:r>
            <a:r>
              <a:rPr lang="en-US" sz="1600" err="1">
                <a:solidFill>
                  <a:schemeClr val="bg2"/>
                </a:solidFill>
                <a:ea typeface="Helvetica Neue Light" charset="0"/>
                <a:cs typeface="Helvetica Neue Light" charset="0"/>
              </a:rPr>
              <a:t>requiere</a:t>
            </a:r>
            <a:endParaRPr lang="en-US" sz="1600">
              <a:solidFill>
                <a:schemeClr val="bg2"/>
              </a:solidFill>
              <a:ea typeface="Helvetica Neue Light" charset="0"/>
              <a:cs typeface="Helvetica Neue Light" charset="0"/>
            </a:endParaRPr>
          </a:p>
          <a:p>
            <a:pPr algn="r"/>
            <a:r>
              <a:rPr lang="en-US" sz="1600">
                <a:solidFill>
                  <a:schemeClr val="bg2"/>
                </a:solidFill>
                <a:ea typeface="Helvetica Neue" charset="0"/>
                <a:cs typeface="Helvetica Neue" charset="0"/>
              </a:rPr>
              <a:t>GRANDES CANTIDADES DE DATOS</a:t>
            </a:r>
          </a:p>
        </p:txBody>
      </p:sp>
      <p:sp>
        <p:nvSpPr>
          <p:cNvPr id="8" name="Footer Placeholder 7"/>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12" name="Slide Number Placeholder 11"/>
          <p:cNvSpPr>
            <a:spLocks noGrp="1"/>
          </p:cNvSpPr>
          <p:nvPr>
            <p:ph type="sldNum" sz="quarter" idx="10"/>
          </p:nvPr>
        </p:nvSpPr>
        <p:spPr/>
        <p:txBody>
          <a:bodyPr/>
          <a:lstStyle/>
          <a:p>
            <a:fld id="{D0BE6F14-FF48-0F4F-A8AA-2E3F25371E4A}" type="slidenum">
              <a:rPr lang="en-US" smtClean="0"/>
              <a:pPr/>
              <a:t>4</a:t>
            </a:fld>
            <a:endParaRPr lang="en-US"/>
          </a:p>
        </p:txBody>
      </p:sp>
    </p:spTree>
    <p:extLst>
      <p:ext uri="{BB962C8B-B14F-4D97-AF65-F5344CB8AC3E}">
        <p14:creationId xmlns:p14="http://schemas.microsoft.com/office/powerpoint/2010/main" val="2017080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98835" y="445294"/>
            <a:ext cx="6409134" cy="376238"/>
          </a:xfrm>
          <a:prstGeom prst="rect">
            <a:avLst/>
          </a:prstGeom>
        </p:spPr>
        <p:txBody>
          <a:bodyPr/>
          <a:lstStyle>
            <a:lvl1pPr algn="l" defTabSz="914400" rtl="0" eaLnBrk="1" latinLnBrk="0" hangingPunct="1">
              <a:lnSpc>
                <a:spcPct val="90000"/>
              </a:lnSpc>
              <a:spcBef>
                <a:spcPct val="0"/>
              </a:spcBef>
              <a:buNone/>
              <a:defRPr sz="3000" kern="1200" baseline="0">
                <a:solidFill>
                  <a:srgbClr val="5498E4"/>
                </a:solidFill>
                <a:latin typeface="Arial" charset="0"/>
                <a:ea typeface="+mj-ea"/>
                <a:cs typeface="+mj-cs"/>
              </a:defRPr>
            </a:lvl1pPr>
          </a:lstStyle>
          <a:p>
            <a:endParaRPr lang="en-US" sz="2250"/>
          </a:p>
        </p:txBody>
      </p:sp>
      <p:pic>
        <p:nvPicPr>
          <p:cNvPr id="5" name="Picture 4"/>
          <p:cNvPicPr>
            <a:picLocks noChangeAspect="1"/>
          </p:cNvPicPr>
          <p:nvPr/>
        </p:nvPicPr>
        <p:blipFill>
          <a:blip r:embed="rId3"/>
          <a:stretch>
            <a:fillRect/>
          </a:stretch>
        </p:blipFill>
        <p:spPr>
          <a:xfrm>
            <a:off x="315097" y="1554703"/>
            <a:ext cx="4446752" cy="2975282"/>
          </a:xfrm>
          <a:prstGeom prst="rect">
            <a:avLst/>
          </a:prstGeom>
        </p:spPr>
      </p:pic>
      <p:sp>
        <p:nvSpPr>
          <p:cNvPr id="6" name="Rectangle 5"/>
          <p:cNvSpPr/>
          <p:nvPr/>
        </p:nvSpPr>
        <p:spPr>
          <a:xfrm>
            <a:off x="198835" y="83327"/>
            <a:ext cx="8315842" cy="461665"/>
          </a:xfrm>
          <a:prstGeom prst="rect">
            <a:avLst/>
          </a:prstGeom>
        </p:spPr>
        <p:txBody>
          <a:bodyPr wrap="square">
            <a:spAutoFit/>
          </a:bodyPr>
          <a:lstStyle/>
          <a:p>
            <a:r>
              <a:rPr lang="en-US" sz="2400" b="1">
                <a:latin typeface="+mj-lt"/>
                <a:ea typeface="Helvetica Neue" charset="0"/>
                <a:cs typeface="Helvetica Neue" charset="0"/>
              </a:rPr>
              <a:t>Deep Learning = </a:t>
            </a:r>
            <a:r>
              <a:rPr lang="en-US" sz="2400" b="1" err="1">
                <a:solidFill>
                  <a:schemeClr val="accent2"/>
                </a:solidFill>
                <a:latin typeface="+mj-lt"/>
                <a:ea typeface="Helvetica Neue" charset="0"/>
                <a:cs typeface="Helvetica Neue" charset="0"/>
              </a:rPr>
              <a:t>Entrenando</a:t>
            </a:r>
            <a:r>
              <a:rPr lang="en-US" sz="2400" b="1">
                <a:solidFill>
                  <a:schemeClr val="accent2"/>
                </a:solidFill>
                <a:latin typeface="+mj-lt"/>
                <a:ea typeface="Helvetica Neue" charset="0"/>
                <a:cs typeface="Helvetica Neue" charset="0"/>
              </a:rPr>
              <a:t> </a:t>
            </a:r>
            <a:r>
              <a:rPr lang="en-US" sz="2400" b="1" err="1">
                <a:solidFill>
                  <a:schemeClr val="accent2"/>
                </a:solidFill>
                <a:latin typeface="+mj-lt"/>
                <a:ea typeface="Helvetica Neue" charset="0"/>
                <a:cs typeface="Helvetica Neue" charset="0"/>
              </a:rPr>
              <a:t>redes</a:t>
            </a:r>
            <a:r>
              <a:rPr lang="en-US" sz="2400" b="1">
                <a:solidFill>
                  <a:schemeClr val="accent2"/>
                </a:solidFill>
                <a:latin typeface="+mj-lt"/>
                <a:ea typeface="Helvetica Neue" charset="0"/>
                <a:cs typeface="Helvetica Neue" charset="0"/>
              </a:rPr>
              <a:t> </a:t>
            </a:r>
            <a:r>
              <a:rPr lang="en-US" sz="2400" b="1" err="1">
                <a:solidFill>
                  <a:schemeClr val="accent2"/>
                </a:solidFill>
                <a:latin typeface="+mj-lt"/>
                <a:ea typeface="Helvetica Neue" charset="0"/>
                <a:cs typeface="Helvetica Neue" charset="0"/>
              </a:rPr>
              <a:t>neurales</a:t>
            </a:r>
            <a:r>
              <a:rPr lang="en-US" sz="2400" b="1">
                <a:solidFill>
                  <a:schemeClr val="accent2"/>
                </a:solidFill>
                <a:latin typeface="+mj-lt"/>
                <a:ea typeface="Helvetica Neue" charset="0"/>
                <a:cs typeface="Helvetica Neue" charset="0"/>
              </a:rPr>
              <a:t> </a:t>
            </a:r>
            <a:r>
              <a:rPr lang="en-US" sz="2400" b="1" err="1">
                <a:solidFill>
                  <a:schemeClr val="accent2"/>
                </a:solidFill>
                <a:latin typeface="+mj-lt"/>
                <a:ea typeface="Helvetica Neue" charset="0"/>
                <a:cs typeface="Helvetica Neue" charset="0"/>
              </a:rPr>
              <a:t>artificiales</a:t>
            </a:r>
            <a:endParaRPr lang="en-US" sz="2400" b="1">
              <a:solidFill>
                <a:schemeClr val="accent2"/>
              </a:solidFill>
              <a:latin typeface="+mj-lt"/>
              <a:ea typeface="Helvetica Neue" charset="0"/>
              <a:cs typeface="Helvetica Neue" charset="0"/>
            </a:endParaRPr>
          </a:p>
        </p:txBody>
      </p:sp>
      <p:sp>
        <p:nvSpPr>
          <p:cNvPr id="7" name="Rectangle 6"/>
          <p:cNvSpPr/>
          <p:nvPr/>
        </p:nvSpPr>
        <p:spPr>
          <a:xfrm>
            <a:off x="198835" y="521680"/>
            <a:ext cx="8770247" cy="323165"/>
          </a:xfrm>
          <a:prstGeom prst="rect">
            <a:avLst/>
          </a:prstGeom>
        </p:spPr>
        <p:txBody>
          <a:bodyPr wrap="square">
            <a:spAutoFit/>
          </a:bodyPr>
          <a:lstStyle/>
          <a:p>
            <a:r>
              <a:rPr lang="en-US" sz="1500" err="1">
                <a:ea typeface="Helvetica Neue Light" charset="0"/>
                <a:cs typeface="Helvetica Neue Light" charset="0"/>
              </a:rPr>
              <a:t>Inspirados</a:t>
            </a:r>
            <a:r>
              <a:rPr lang="en-US" sz="1500">
                <a:ea typeface="Helvetica Neue Light" charset="0"/>
                <a:cs typeface="Helvetica Neue Light" charset="0"/>
              </a:rPr>
              <a:t> </a:t>
            </a:r>
            <a:r>
              <a:rPr lang="en-US" sz="1500" err="1">
                <a:ea typeface="Helvetica Neue Light" charset="0"/>
                <a:cs typeface="Helvetica Neue Light" charset="0"/>
              </a:rPr>
              <a:t>en</a:t>
            </a:r>
            <a:r>
              <a:rPr lang="en-US" sz="1500">
                <a:ea typeface="Helvetica Neue Light" charset="0"/>
                <a:cs typeface="Helvetica Neue Light" charset="0"/>
              </a:rPr>
              <a:t> </a:t>
            </a:r>
            <a:r>
              <a:rPr lang="en-US" sz="1500" err="1">
                <a:ea typeface="Helvetica Neue Light" charset="0"/>
                <a:cs typeface="Helvetica Neue Light" charset="0"/>
              </a:rPr>
              <a:t>neuronas</a:t>
            </a:r>
            <a:r>
              <a:rPr lang="en-US" sz="1500">
                <a:ea typeface="Helvetica Neue Light" charset="0"/>
                <a:cs typeface="Helvetica Neue Light" charset="0"/>
              </a:rPr>
              <a:t> </a:t>
            </a:r>
            <a:r>
              <a:rPr lang="en-US" sz="1500" err="1">
                <a:ea typeface="Helvetica Neue Light" charset="0"/>
                <a:cs typeface="Helvetica Neue Light" charset="0"/>
              </a:rPr>
              <a:t>biológicas</a:t>
            </a:r>
            <a:r>
              <a:rPr lang="en-US" sz="1500">
                <a:ea typeface="Helvetica Neue Light" charset="0"/>
                <a:cs typeface="Helvetica Neue Light" charset="0"/>
              </a:rPr>
              <a:t>. Las </a:t>
            </a:r>
            <a:r>
              <a:rPr lang="en-US" sz="1500" err="1">
                <a:ea typeface="Helvetica Neue Light" charset="0"/>
                <a:cs typeface="Helvetica Neue Light" charset="0"/>
              </a:rPr>
              <a:t>redes</a:t>
            </a:r>
            <a:r>
              <a:rPr lang="en-US" sz="1500">
                <a:ea typeface="Helvetica Neue Light" charset="0"/>
                <a:cs typeface="Helvetica Neue Light" charset="0"/>
              </a:rPr>
              <a:t> </a:t>
            </a:r>
            <a:r>
              <a:rPr lang="en-US" sz="1500" err="1">
                <a:ea typeface="Helvetica Neue Light" charset="0"/>
                <a:cs typeface="Helvetica Neue Light" charset="0"/>
              </a:rPr>
              <a:t>neurales</a:t>
            </a:r>
            <a:r>
              <a:rPr lang="en-US" sz="1500">
                <a:ea typeface="Helvetica Neue Light" charset="0"/>
                <a:cs typeface="Helvetica Neue Light" charset="0"/>
              </a:rPr>
              <a:t> </a:t>
            </a:r>
            <a:r>
              <a:rPr lang="en-US" sz="1500" err="1">
                <a:ea typeface="Helvetica Neue Light" charset="0"/>
                <a:cs typeface="Helvetica Neue Light" charset="0"/>
              </a:rPr>
              <a:t>aprenden</a:t>
            </a:r>
            <a:r>
              <a:rPr lang="en-US" sz="1500">
                <a:ea typeface="Helvetica Neue Light" charset="0"/>
                <a:cs typeface="Helvetica Neue Light" charset="0"/>
              </a:rPr>
              <a:t> </a:t>
            </a:r>
            <a:r>
              <a:rPr lang="en-US" sz="1500" err="1">
                <a:ea typeface="Helvetica Neue Light" charset="0"/>
                <a:cs typeface="Helvetica Neue Light" charset="0"/>
              </a:rPr>
              <a:t>detectando</a:t>
            </a:r>
            <a:r>
              <a:rPr lang="en-US" sz="1500">
                <a:ea typeface="Helvetica Neue Light" charset="0"/>
                <a:cs typeface="Helvetica Neue Light" charset="0"/>
              </a:rPr>
              <a:t> </a:t>
            </a:r>
            <a:r>
              <a:rPr lang="en-US" sz="1500" err="1">
                <a:ea typeface="Helvetica Neue Light" charset="0"/>
                <a:cs typeface="Helvetica Neue Light" charset="0"/>
              </a:rPr>
              <a:t>patrones</a:t>
            </a:r>
            <a:r>
              <a:rPr lang="en-US" sz="1500">
                <a:ea typeface="Helvetica Neue Light" charset="0"/>
                <a:cs typeface="Helvetica Neue Light" charset="0"/>
              </a:rPr>
              <a:t> </a:t>
            </a:r>
            <a:r>
              <a:rPr lang="en-US" sz="1500" err="1">
                <a:ea typeface="Helvetica Neue Light" charset="0"/>
                <a:cs typeface="Helvetica Neue Light" charset="0"/>
              </a:rPr>
              <a:t>en</a:t>
            </a:r>
            <a:r>
              <a:rPr lang="en-US" sz="1500">
                <a:ea typeface="Helvetica Neue Light" charset="0"/>
                <a:cs typeface="Helvetica Neue Light" charset="0"/>
              </a:rPr>
              <a:t> </a:t>
            </a:r>
            <a:r>
              <a:rPr lang="en-US" sz="1500" err="1">
                <a:ea typeface="Helvetica Neue Light" charset="0"/>
                <a:cs typeface="Helvetica Neue Light" charset="0"/>
              </a:rPr>
              <a:t>los</a:t>
            </a:r>
            <a:r>
              <a:rPr lang="en-US" sz="1500">
                <a:ea typeface="Helvetica Neue Light" charset="0"/>
                <a:cs typeface="Helvetica Neue Light" charset="0"/>
              </a:rPr>
              <a:t> </a:t>
            </a:r>
            <a:r>
              <a:rPr lang="en-US" sz="1500" err="1">
                <a:ea typeface="Helvetica Neue Light" charset="0"/>
                <a:cs typeface="Helvetica Neue Light" charset="0"/>
              </a:rPr>
              <a:t>datos</a:t>
            </a:r>
            <a:r>
              <a:rPr lang="en-US" sz="1500">
                <a:ea typeface="Helvetica Neue Light" charset="0"/>
                <a:cs typeface="Helvetica Neue Light" charset="0"/>
              </a:rPr>
              <a:t>.</a:t>
            </a:r>
          </a:p>
        </p:txBody>
      </p:sp>
      <p:sp>
        <p:nvSpPr>
          <p:cNvPr id="8" name="TextBox 7"/>
          <p:cNvSpPr txBox="1"/>
          <p:nvPr/>
        </p:nvSpPr>
        <p:spPr>
          <a:xfrm>
            <a:off x="4956846" y="1586973"/>
            <a:ext cx="4187154" cy="1308050"/>
          </a:xfrm>
          <a:prstGeom prst="rect">
            <a:avLst/>
          </a:prstGeom>
          <a:noFill/>
        </p:spPr>
        <p:txBody>
          <a:bodyPr wrap="square" rtlCol="0">
            <a:spAutoFit/>
          </a:bodyPr>
          <a:lstStyle/>
          <a:p>
            <a:r>
              <a:rPr lang="en-US" sz="1800">
                <a:ea typeface="Helvetica Neue" charset="0"/>
                <a:cs typeface="Helvetica Neue" charset="0"/>
              </a:rPr>
              <a:t>El </a:t>
            </a:r>
            <a:r>
              <a:rPr lang="en-US" sz="1800" err="1">
                <a:ea typeface="Helvetica Neue" charset="0"/>
                <a:cs typeface="Helvetica Neue" charset="0"/>
              </a:rPr>
              <a:t>cerebro</a:t>
            </a:r>
            <a:r>
              <a:rPr lang="en-US" sz="1800">
                <a:ea typeface="Helvetica Neue" charset="0"/>
                <a:cs typeface="Helvetica Neue" charset="0"/>
              </a:rPr>
              <a:t> </a:t>
            </a:r>
            <a:r>
              <a:rPr lang="en-US" sz="1800" err="1">
                <a:ea typeface="Helvetica Neue" charset="0"/>
                <a:cs typeface="Helvetica Neue" charset="0"/>
              </a:rPr>
              <a:t>humano</a:t>
            </a:r>
            <a:r>
              <a:rPr lang="en-US" sz="1800">
                <a:ea typeface="Helvetica Neue" charset="0"/>
                <a:cs typeface="Helvetica Neue" charset="0"/>
              </a:rPr>
              <a:t> </a:t>
            </a:r>
            <a:r>
              <a:rPr lang="en-US" sz="1800" err="1">
                <a:ea typeface="Helvetica Neue" charset="0"/>
                <a:cs typeface="Helvetica Neue" charset="0"/>
              </a:rPr>
              <a:t>tiene</a:t>
            </a:r>
            <a:r>
              <a:rPr lang="en-US" sz="1800">
                <a:ea typeface="Helvetica Neue" charset="0"/>
                <a:cs typeface="Helvetica Neue" charset="0"/>
              </a:rPr>
              <a:t>:</a:t>
            </a:r>
          </a:p>
          <a:p>
            <a:pPr marL="214313" indent="-214313">
              <a:buFont typeface="Arial" charset="0"/>
              <a:buChar char="•"/>
            </a:pPr>
            <a:r>
              <a:rPr lang="en-US" sz="1500">
                <a:ea typeface="Helvetica Neue Thin" charset="0"/>
                <a:cs typeface="Helvetica Neue Thin" charset="0"/>
              </a:rPr>
              <a:t>200 </a:t>
            </a:r>
            <a:r>
              <a:rPr lang="en-US" sz="1500" err="1">
                <a:ea typeface="Helvetica Neue Thin" charset="0"/>
                <a:cs typeface="Helvetica Neue Thin" charset="0"/>
              </a:rPr>
              <a:t>billones</a:t>
            </a:r>
            <a:r>
              <a:rPr lang="en-US" sz="1500">
                <a:ea typeface="Helvetica Neue Thin" charset="0"/>
                <a:cs typeface="Helvetica Neue Thin" charset="0"/>
              </a:rPr>
              <a:t> de </a:t>
            </a:r>
            <a:r>
              <a:rPr lang="en-US" sz="1500" err="1">
                <a:ea typeface="Helvetica Neue Thin" charset="0"/>
                <a:cs typeface="Helvetica Neue Thin" charset="0"/>
              </a:rPr>
              <a:t>neuronas</a:t>
            </a:r>
            <a:endParaRPr lang="en-US" sz="1500">
              <a:ea typeface="Helvetica Neue Thin" charset="0"/>
              <a:cs typeface="Helvetica Neue Thin" charset="0"/>
            </a:endParaRPr>
          </a:p>
          <a:p>
            <a:pPr marL="214313" indent="-214313">
              <a:buFont typeface="Arial" charset="0"/>
              <a:buChar char="•"/>
            </a:pPr>
            <a:r>
              <a:rPr lang="en-US" sz="1500">
                <a:ea typeface="Helvetica Neue Thin" charset="0"/>
                <a:cs typeface="Helvetica Neue Thin" charset="0"/>
              </a:rPr>
              <a:t>32 </a:t>
            </a:r>
            <a:r>
              <a:rPr lang="en-US" sz="1500" err="1">
                <a:ea typeface="Helvetica Neue Thin" charset="0"/>
                <a:cs typeface="Helvetica Neue Thin" charset="0"/>
              </a:rPr>
              <a:t>trillones</a:t>
            </a:r>
            <a:r>
              <a:rPr lang="en-US" sz="1500">
                <a:ea typeface="Helvetica Neue Thin" charset="0"/>
                <a:cs typeface="Helvetica Neue Thin" charset="0"/>
              </a:rPr>
              <a:t> de </a:t>
            </a:r>
            <a:r>
              <a:rPr lang="en-US" sz="1500" err="1">
                <a:ea typeface="Helvetica Neue Thin" charset="0"/>
                <a:cs typeface="Helvetica Neue Thin" charset="0"/>
              </a:rPr>
              <a:t>conexiones</a:t>
            </a:r>
            <a:r>
              <a:rPr lang="en-US" sz="1500">
                <a:ea typeface="Helvetica Neue Thin" charset="0"/>
                <a:cs typeface="Helvetica Neue Thin" charset="0"/>
              </a:rPr>
              <a:t> entre </a:t>
            </a:r>
            <a:r>
              <a:rPr lang="en-US" sz="1500" err="1">
                <a:ea typeface="Helvetica Neue Thin" charset="0"/>
                <a:cs typeface="Helvetica Neue Thin" charset="0"/>
              </a:rPr>
              <a:t>ellas</a:t>
            </a:r>
            <a:endParaRPr lang="en-US" sz="1500">
              <a:ea typeface="Helvetica Neue Light" charset="0"/>
              <a:cs typeface="Helvetica Neue Light" charset="0"/>
            </a:endParaRPr>
          </a:p>
          <a:p>
            <a:pPr marL="285750" indent="-285750">
              <a:buFont typeface="ZapfDingbatsITC" charset="0"/>
              <a:buChar char="➡"/>
            </a:pPr>
            <a:r>
              <a:rPr lang="en-US" sz="1600">
                <a:solidFill>
                  <a:schemeClr val="accent2"/>
                </a:solidFill>
                <a:ea typeface="Helvetica Neue Light" charset="0"/>
                <a:cs typeface="Helvetica Neue Light" charset="0"/>
              </a:rPr>
              <a:t>Las </a:t>
            </a:r>
            <a:r>
              <a:rPr lang="en-US" sz="1600" err="1">
                <a:solidFill>
                  <a:schemeClr val="accent2"/>
                </a:solidFill>
                <a:ea typeface="Helvetica Neue Light" charset="0"/>
                <a:cs typeface="Helvetica Neue Light" charset="0"/>
              </a:rPr>
              <a:t>redes</a:t>
            </a:r>
            <a:r>
              <a:rPr lang="en-US" sz="1600">
                <a:solidFill>
                  <a:schemeClr val="accent2"/>
                </a:solidFill>
                <a:ea typeface="Helvetica Neue Light" charset="0"/>
                <a:cs typeface="Helvetica Neue Light" charset="0"/>
              </a:rPr>
              <a:t> </a:t>
            </a:r>
            <a:r>
              <a:rPr lang="en-US" sz="1600" err="1">
                <a:solidFill>
                  <a:schemeClr val="accent2"/>
                </a:solidFill>
                <a:ea typeface="Helvetica Neue Light" charset="0"/>
                <a:cs typeface="Helvetica Neue Light" charset="0"/>
              </a:rPr>
              <a:t>neurales</a:t>
            </a:r>
            <a:r>
              <a:rPr lang="en-US" sz="1600">
                <a:solidFill>
                  <a:schemeClr val="accent2"/>
                </a:solidFill>
                <a:ea typeface="Helvetica Neue Light" charset="0"/>
                <a:cs typeface="Helvetica Neue Light" charset="0"/>
              </a:rPr>
              <a:t> </a:t>
            </a:r>
            <a:r>
              <a:rPr lang="en-US" sz="1600" err="1">
                <a:solidFill>
                  <a:schemeClr val="accent2"/>
                </a:solidFill>
                <a:ea typeface="Helvetica Neue Light" charset="0"/>
                <a:cs typeface="Helvetica Neue Light" charset="0"/>
              </a:rPr>
              <a:t>tiene</a:t>
            </a:r>
            <a:r>
              <a:rPr lang="en-US" sz="1600">
                <a:solidFill>
                  <a:schemeClr val="accent2"/>
                </a:solidFill>
                <a:ea typeface="Helvetica Neue Light" charset="0"/>
                <a:cs typeface="Helvetica Neue Light" charset="0"/>
              </a:rPr>
              <a:t> </a:t>
            </a:r>
            <a:r>
              <a:rPr lang="en-US" sz="1600" err="1">
                <a:solidFill>
                  <a:schemeClr val="accent2"/>
                </a:solidFill>
                <a:ea typeface="Helvetica Neue Light" charset="0"/>
                <a:cs typeface="Helvetica Neue Light" charset="0"/>
              </a:rPr>
              <a:t>mucho</a:t>
            </a:r>
            <a:r>
              <a:rPr lang="en-US" sz="1600">
                <a:solidFill>
                  <a:schemeClr val="accent2"/>
                </a:solidFill>
                <a:ea typeface="Helvetica Neue Light" charset="0"/>
                <a:cs typeface="Helvetica Neue Light" charset="0"/>
              </a:rPr>
              <a:t> </a:t>
            </a:r>
            <a:r>
              <a:rPr lang="en-US" sz="1600" err="1">
                <a:solidFill>
                  <a:schemeClr val="accent2"/>
                </a:solidFill>
                <a:ea typeface="Helvetica Neue Light" charset="0"/>
                <a:cs typeface="Helvetica Neue Light" charset="0"/>
              </a:rPr>
              <a:t>menos</a:t>
            </a:r>
            <a:endParaRPr lang="en-US" sz="1600">
              <a:solidFill>
                <a:schemeClr val="accent2"/>
              </a:solidFill>
              <a:ea typeface="Helvetica Neue Light" charset="0"/>
              <a:cs typeface="Helvetica Neue Light" charset="0"/>
            </a:endParaRPr>
          </a:p>
          <a:p>
            <a:pPr marL="214313" indent="-214313">
              <a:buFont typeface="Arial" charset="0"/>
              <a:buChar char="•"/>
            </a:pPr>
            <a:endParaRPr lang="en-US" sz="1500">
              <a:ea typeface="Helvetica Neue Light" charset="0"/>
              <a:cs typeface="Helvetica Neue Light" charset="0"/>
            </a:endParaRPr>
          </a:p>
        </p:txBody>
      </p:sp>
      <p:pic>
        <p:nvPicPr>
          <p:cNvPr id="9" name="Picture 8" descr="G:\000Drive02\IBM\Projects\MachineLearningExperimentationBlog_22915\Diagrams_171103_Page_1.jpg"/>
          <p:cNvPicPr/>
          <p:nvPr/>
        </p:nvPicPr>
        <p:blipFill>
          <a:blip r:embed="rId4">
            <a:extLst>
              <a:ext uri="{BEBA8EAE-BF5A-486C-A8C5-ECC9F3942E4B}">
                <a14:imgProps xmlns:a14="http://schemas.microsoft.com/office/drawing/2010/main">
                  <a14:imgLayer r:embed="rId5">
                    <a14:imgEffect>
                      <a14:colorTemperature colorTemp="3699"/>
                    </a14:imgEffect>
                  </a14:imgLayer>
                </a14:imgProps>
              </a:ext>
              <a:ext uri="{28A0092B-C50C-407E-A947-70E740481C1C}">
                <a14:useLocalDpi xmlns:a14="http://schemas.microsoft.com/office/drawing/2010/main" val="0"/>
              </a:ext>
            </a:extLst>
          </a:blip>
          <a:srcRect/>
          <a:stretch>
            <a:fillRect/>
          </a:stretch>
        </p:blipFill>
        <p:spPr bwMode="auto">
          <a:xfrm>
            <a:off x="5676900" y="2699636"/>
            <a:ext cx="2697480" cy="2001904"/>
          </a:xfrm>
          <a:prstGeom prst="rect">
            <a:avLst/>
          </a:prstGeom>
          <a:noFill/>
          <a:ln>
            <a:noFill/>
          </a:ln>
        </p:spPr>
      </p:pic>
    </p:spTree>
    <p:extLst>
      <p:ext uri="{BB962C8B-B14F-4D97-AF65-F5344CB8AC3E}">
        <p14:creationId xmlns:p14="http://schemas.microsoft.com/office/powerpoint/2010/main" val="524753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Rectangle 246"/>
          <p:cNvSpPr/>
          <p:nvPr/>
        </p:nvSpPr>
        <p:spPr>
          <a:xfrm>
            <a:off x="-7157" y="2685572"/>
            <a:ext cx="9151157" cy="2483872"/>
          </a:xfrm>
          <a:prstGeom prst="rect">
            <a:avLst/>
          </a:prstGeom>
          <a:solidFill>
            <a:schemeClr val="tx1"/>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nvGrpSpPr>
          <p:cNvPr id="347" name="Group 346"/>
          <p:cNvGrpSpPr/>
          <p:nvPr/>
        </p:nvGrpSpPr>
        <p:grpSpPr>
          <a:xfrm>
            <a:off x="7365623" y="4122529"/>
            <a:ext cx="342902" cy="697404"/>
            <a:chOff x="6513080" y="4139328"/>
            <a:chExt cx="342902" cy="697404"/>
          </a:xfrm>
        </p:grpSpPr>
        <p:sp>
          <p:nvSpPr>
            <p:cNvPr id="348" name="Cube 347"/>
            <p:cNvSpPr/>
            <p:nvPr/>
          </p:nvSpPr>
          <p:spPr>
            <a:xfrm>
              <a:off x="6513080" y="4139328"/>
              <a:ext cx="342902" cy="697404"/>
            </a:xfrm>
            <a:prstGeom prst="cub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49" name="Oval 348"/>
            <p:cNvSpPr/>
            <p:nvPr/>
          </p:nvSpPr>
          <p:spPr>
            <a:xfrm>
              <a:off x="6603289" y="4316915"/>
              <a:ext cx="95503" cy="95503"/>
            </a:xfrm>
            <a:prstGeom prst="ellipse">
              <a:avLst/>
            </a:prstGeom>
            <a:solidFill>
              <a:schemeClr val="accent1">
                <a:lumMod val="20000"/>
                <a:lumOff val="80000"/>
              </a:schemeClr>
            </a:solidFill>
            <a:ln>
              <a:solidFill>
                <a:schemeClr val="accent2"/>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50" name="Oval 349"/>
            <p:cNvSpPr>
              <a:spLocks noChangeAspect="1"/>
            </p:cNvSpPr>
            <p:nvPr/>
          </p:nvSpPr>
          <p:spPr>
            <a:xfrm>
              <a:off x="6628180" y="4499231"/>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51" name="Oval 350"/>
            <p:cNvSpPr>
              <a:spLocks noChangeAspect="1"/>
            </p:cNvSpPr>
            <p:nvPr/>
          </p:nvSpPr>
          <p:spPr>
            <a:xfrm>
              <a:off x="6628180" y="4631763"/>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sp>
        <p:nvSpPr>
          <p:cNvPr id="264" name="Rectangle 263"/>
          <p:cNvSpPr/>
          <p:nvPr/>
        </p:nvSpPr>
        <p:spPr>
          <a:xfrm>
            <a:off x="265100" y="2900949"/>
            <a:ext cx="2805386" cy="2000262"/>
          </a:xfrm>
          <a:prstGeom prst="rect">
            <a:avLst/>
          </a:prstGeom>
          <a:noFill/>
          <a:ln w="19050">
            <a:solidFill>
              <a:schemeClr val="bg2">
                <a:alpha val="67000"/>
              </a:schemeClr>
            </a:solidFill>
            <a:prstDash val="dash"/>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41" name="Rectangle 240"/>
          <p:cNvSpPr/>
          <p:nvPr/>
        </p:nvSpPr>
        <p:spPr>
          <a:xfrm>
            <a:off x="4437705" y="0"/>
            <a:ext cx="4706295" cy="267669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D0BE6F14-FF48-0F4F-A8AA-2E3F25371E4A}" type="slidenum">
              <a:rPr lang="en-US" smtClean="0"/>
              <a:pPr/>
              <a:t>6</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grpSp>
        <p:nvGrpSpPr>
          <p:cNvPr id="68" name="Group 67"/>
          <p:cNvGrpSpPr/>
          <p:nvPr/>
        </p:nvGrpSpPr>
        <p:grpSpPr>
          <a:xfrm>
            <a:off x="453080" y="884595"/>
            <a:ext cx="599477" cy="813917"/>
            <a:chOff x="980902" y="783771"/>
            <a:chExt cx="1865039" cy="2532185"/>
          </a:xfrm>
        </p:grpSpPr>
        <p:sp>
          <p:nvSpPr>
            <p:cNvPr id="8" name="Rectangle 7"/>
            <p:cNvSpPr/>
            <p:nvPr/>
          </p:nvSpPr>
          <p:spPr>
            <a:xfrm>
              <a:off x="980902" y="783771"/>
              <a:ext cx="1246909" cy="2532185"/>
            </a:xfrm>
            <a:prstGeom prst="rect">
              <a:avLst/>
            </a:prstGeom>
            <a:solidFill>
              <a:schemeClr val="bg2"/>
            </a:solidFill>
            <a:ln w="50800">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0" name="Rectangle 9"/>
            <p:cNvSpPr/>
            <p:nvPr/>
          </p:nvSpPr>
          <p:spPr>
            <a:xfrm>
              <a:off x="1275094" y="2231694"/>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2" name="Rectangle 11"/>
            <p:cNvSpPr/>
            <p:nvPr/>
          </p:nvSpPr>
          <p:spPr>
            <a:xfrm>
              <a:off x="1482755" y="2231694"/>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3" name="Rectangle 12"/>
            <p:cNvSpPr/>
            <p:nvPr/>
          </p:nvSpPr>
          <p:spPr>
            <a:xfrm>
              <a:off x="1690416" y="2231694"/>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4" name="Rectangle 13"/>
            <p:cNvSpPr/>
            <p:nvPr/>
          </p:nvSpPr>
          <p:spPr>
            <a:xfrm>
              <a:off x="1898078" y="2231694"/>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5" name="Rectangle 14"/>
            <p:cNvSpPr/>
            <p:nvPr/>
          </p:nvSpPr>
          <p:spPr>
            <a:xfrm>
              <a:off x="1266725" y="2615205"/>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6" name="Rectangle 15"/>
            <p:cNvSpPr/>
            <p:nvPr/>
          </p:nvSpPr>
          <p:spPr>
            <a:xfrm>
              <a:off x="1474386" y="2615205"/>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7" name="Rectangle 16"/>
            <p:cNvSpPr/>
            <p:nvPr/>
          </p:nvSpPr>
          <p:spPr>
            <a:xfrm>
              <a:off x="1682047" y="2615205"/>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8" name="Rectangle 17"/>
            <p:cNvSpPr/>
            <p:nvPr/>
          </p:nvSpPr>
          <p:spPr>
            <a:xfrm>
              <a:off x="1889709" y="2615205"/>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9" name="Rectangle 18"/>
            <p:cNvSpPr/>
            <p:nvPr/>
          </p:nvSpPr>
          <p:spPr>
            <a:xfrm>
              <a:off x="1290157" y="1466763"/>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0" name="Rectangle 19"/>
            <p:cNvSpPr/>
            <p:nvPr/>
          </p:nvSpPr>
          <p:spPr>
            <a:xfrm>
              <a:off x="1497818" y="1466763"/>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1" name="Rectangle 20"/>
            <p:cNvSpPr/>
            <p:nvPr/>
          </p:nvSpPr>
          <p:spPr>
            <a:xfrm>
              <a:off x="1705479" y="1466763"/>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2" name="Rectangle 21"/>
            <p:cNvSpPr/>
            <p:nvPr/>
          </p:nvSpPr>
          <p:spPr>
            <a:xfrm>
              <a:off x="1913141" y="1466763"/>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3" name="Rectangle 22"/>
            <p:cNvSpPr/>
            <p:nvPr/>
          </p:nvSpPr>
          <p:spPr>
            <a:xfrm>
              <a:off x="1281788" y="1850274"/>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4" name="Rectangle 23"/>
            <p:cNvSpPr/>
            <p:nvPr/>
          </p:nvSpPr>
          <p:spPr>
            <a:xfrm>
              <a:off x="1489449" y="1850274"/>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5" name="Rectangle 24"/>
            <p:cNvSpPr/>
            <p:nvPr/>
          </p:nvSpPr>
          <p:spPr>
            <a:xfrm>
              <a:off x="1697110" y="1850274"/>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6" name="Rectangle 25"/>
            <p:cNvSpPr/>
            <p:nvPr/>
          </p:nvSpPr>
          <p:spPr>
            <a:xfrm>
              <a:off x="1904772" y="1850274"/>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7" name="Rectangle 26"/>
            <p:cNvSpPr/>
            <p:nvPr/>
          </p:nvSpPr>
          <p:spPr>
            <a:xfrm>
              <a:off x="1504760" y="2959072"/>
              <a:ext cx="200719" cy="356884"/>
            </a:xfrm>
            <a:prstGeom prst="rect">
              <a:avLst/>
            </a:prstGeom>
            <a:solidFill>
              <a:schemeClr val="bg2"/>
            </a:solidFill>
            <a:ln w="50800">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8" name="Rectangle 27"/>
            <p:cNvSpPr/>
            <p:nvPr/>
          </p:nvSpPr>
          <p:spPr>
            <a:xfrm>
              <a:off x="2230855" y="1567542"/>
              <a:ext cx="615086" cy="1748413"/>
            </a:xfrm>
            <a:prstGeom prst="rect">
              <a:avLst/>
            </a:prstGeom>
            <a:solidFill>
              <a:schemeClr val="bg2"/>
            </a:solidFill>
            <a:ln w="50800">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nvGrpSpPr>
            <p:cNvPr id="33" name="Group 32"/>
            <p:cNvGrpSpPr/>
            <p:nvPr/>
          </p:nvGrpSpPr>
          <p:grpSpPr>
            <a:xfrm>
              <a:off x="2376856" y="1933715"/>
              <a:ext cx="294852" cy="130201"/>
              <a:chOff x="3597310" y="423411"/>
              <a:chExt cx="315453" cy="139298"/>
            </a:xfrm>
          </p:grpSpPr>
          <p:sp>
            <p:nvSpPr>
              <p:cNvPr id="31" name="Rectangle 30"/>
              <p:cNvSpPr/>
              <p:nvPr/>
            </p:nvSpPr>
            <p:spPr>
              <a:xfrm>
                <a:off x="3597310"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2" name="Rectangle 31"/>
              <p:cNvSpPr/>
              <p:nvPr/>
            </p:nvSpPr>
            <p:spPr>
              <a:xfrm>
                <a:off x="3804972"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grpSp>
        <p:grpSp>
          <p:nvGrpSpPr>
            <p:cNvPr id="34" name="Group 33"/>
            <p:cNvGrpSpPr/>
            <p:nvPr/>
          </p:nvGrpSpPr>
          <p:grpSpPr>
            <a:xfrm>
              <a:off x="2376856" y="2190968"/>
              <a:ext cx="294852" cy="130201"/>
              <a:chOff x="3597310" y="423411"/>
              <a:chExt cx="315453" cy="139298"/>
            </a:xfrm>
          </p:grpSpPr>
          <p:sp>
            <p:nvSpPr>
              <p:cNvPr id="35" name="Rectangle 34"/>
              <p:cNvSpPr/>
              <p:nvPr/>
            </p:nvSpPr>
            <p:spPr>
              <a:xfrm>
                <a:off x="3597310"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6" name="Rectangle 35"/>
              <p:cNvSpPr/>
              <p:nvPr/>
            </p:nvSpPr>
            <p:spPr>
              <a:xfrm>
                <a:off x="3804972"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grpSp>
        <p:grpSp>
          <p:nvGrpSpPr>
            <p:cNvPr id="37" name="Group 36"/>
            <p:cNvGrpSpPr/>
            <p:nvPr/>
          </p:nvGrpSpPr>
          <p:grpSpPr>
            <a:xfrm>
              <a:off x="2376856" y="2448221"/>
              <a:ext cx="294852" cy="130201"/>
              <a:chOff x="3597310" y="423411"/>
              <a:chExt cx="315453" cy="139298"/>
            </a:xfrm>
          </p:grpSpPr>
          <p:sp>
            <p:nvSpPr>
              <p:cNvPr id="38" name="Rectangle 37"/>
              <p:cNvSpPr/>
              <p:nvPr/>
            </p:nvSpPr>
            <p:spPr>
              <a:xfrm>
                <a:off x="3597310"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9" name="Rectangle 38"/>
              <p:cNvSpPr/>
              <p:nvPr/>
            </p:nvSpPr>
            <p:spPr>
              <a:xfrm>
                <a:off x="3804972"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grpSp>
        <p:grpSp>
          <p:nvGrpSpPr>
            <p:cNvPr id="40" name="Group 39"/>
            <p:cNvGrpSpPr/>
            <p:nvPr/>
          </p:nvGrpSpPr>
          <p:grpSpPr>
            <a:xfrm>
              <a:off x="2376856" y="2705474"/>
              <a:ext cx="294852" cy="130201"/>
              <a:chOff x="3597310" y="423411"/>
              <a:chExt cx="315453" cy="139298"/>
            </a:xfrm>
          </p:grpSpPr>
          <p:sp>
            <p:nvSpPr>
              <p:cNvPr id="41" name="Rectangle 40"/>
              <p:cNvSpPr/>
              <p:nvPr/>
            </p:nvSpPr>
            <p:spPr>
              <a:xfrm>
                <a:off x="3597310"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42" name="Rectangle 41"/>
              <p:cNvSpPr/>
              <p:nvPr/>
            </p:nvSpPr>
            <p:spPr>
              <a:xfrm>
                <a:off x="3804972"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grpSp>
        <p:grpSp>
          <p:nvGrpSpPr>
            <p:cNvPr id="43" name="Group 42"/>
            <p:cNvGrpSpPr/>
            <p:nvPr/>
          </p:nvGrpSpPr>
          <p:grpSpPr>
            <a:xfrm>
              <a:off x="2376856" y="1710687"/>
              <a:ext cx="294852" cy="130201"/>
              <a:chOff x="3597310" y="423411"/>
              <a:chExt cx="315453" cy="139298"/>
            </a:xfrm>
          </p:grpSpPr>
          <p:sp>
            <p:nvSpPr>
              <p:cNvPr id="44" name="Rectangle 43"/>
              <p:cNvSpPr/>
              <p:nvPr/>
            </p:nvSpPr>
            <p:spPr>
              <a:xfrm>
                <a:off x="3597310"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45" name="Rectangle 44"/>
              <p:cNvSpPr/>
              <p:nvPr/>
            </p:nvSpPr>
            <p:spPr>
              <a:xfrm>
                <a:off x="3804972"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grpSp>
        <p:grpSp>
          <p:nvGrpSpPr>
            <p:cNvPr id="46" name="Group 45"/>
            <p:cNvGrpSpPr/>
            <p:nvPr/>
          </p:nvGrpSpPr>
          <p:grpSpPr>
            <a:xfrm>
              <a:off x="2375434" y="2945613"/>
              <a:ext cx="294852" cy="130201"/>
              <a:chOff x="3597310" y="423411"/>
              <a:chExt cx="315453" cy="139298"/>
            </a:xfrm>
          </p:grpSpPr>
          <p:sp>
            <p:nvSpPr>
              <p:cNvPr id="47" name="Rectangle 46"/>
              <p:cNvSpPr/>
              <p:nvPr/>
            </p:nvSpPr>
            <p:spPr>
              <a:xfrm>
                <a:off x="3597310"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48" name="Rectangle 47"/>
              <p:cNvSpPr/>
              <p:nvPr/>
            </p:nvSpPr>
            <p:spPr>
              <a:xfrm>
                <a:off x="3804972"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grpSp>
        <p:sp>
          <p:nvSpPr>
            <p:cNvPr id="61" name="Rectangle 60"/>
            <p:cNvSpPr/>
            <p:nvPr/>
          </p:nvSpPr>
          <p:spPr>
            <a:xfrm>
              <a:off x="1290157" y="1097100"/>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62" name="Rectangle 61"/>
            <p:cNvSpPr/>
            <p:nvPr/>
          </p:nvSpPr>
          <p:spPr>
            <a:xfrm>
              <a:off x="1497818" y="1097100"/>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63" name="Rectangle 62"/>
            <p:cNvSpPr/>
            <p:nvPr/>
          </p:nvSpPr>
          <p:spPr>
            <a:xfrm>
              <a:off x="1705479" y="1097100"/>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64" name="Rectangle 63"/>
            <p:cNvSpPr/>
            <p:nvPr/>
          </p:nvSpPr>
          <p:spPr>
            <a:xfrm>
              <a:off x="1913141" y="1097100"/>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66" name="Rectangle 65"/>
            <p:cNvSpPr/>
            <p:nvPr/>
          </p:nvSpPr>
          <p:spPr>
            <a:xfrm>
              <a:off x="1290157" y="2959072"/>
              <a:ext cx="100752" cy="130201"/>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67" name="Rectangle 66"/>
            <p:cNvSpPr/>
            <p:nvPr/>
          </p:nvSpPr>
          <p:spPr>
            <a:xfrm>
              <a:off x="1878330" y="2959072"/>
              <a:ext cx="100752" cy="130201"/>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grpSp>
      <p:sp>
        <p:nvSpPr>
          <p:cNvPr id="69" name="TextBox 68"/>
          <p:cNvSpPr txBox="1"/>
          <p:nvPr/>
        </p:nvSpPr>
        <p:spPr>
          <a:xfrm>
            <a:off x="453080" y="143168"/>
            <a:ext cx="4233692" cy="646331"/>
          </a:xfrm>
          <a:prstGeom prst="rect">
            <a:avLst/>
          </a:prstGeom>
          <a:noFill/>
        </p:spPr>
        <p:txBody>
          <a:bodyPr wrap="square" rtlCol="0">
            <a:spAutoFit/>
          </a:bodyPr>
          <a:lstStyle/>
          <a:p>
            <a:r>
              <a:rPr lang="en-US" sz="1800">
                <a:ea typeface="Helvetica Neue Medium" charset="0"/>
                <a:cs typeface="Helvetica Neue Medium" charset="0"/>
              </a:rPr>
              <a:t>Las </a:t>
            </a:r>
            <a:r>
              <a:rPr lang="en-US" sz="1800" err="1">
                <a:ea typeface="Helvetica Neue Medium" charset="0"/>
                <a:cs typeface="Helvetica Neue Medium" charset="0"/>
              </a:rPr>
              <a:t>empersas</a:t>
            </a:r>
            <a:r>
              <a:rPr lang="en-US" sz="1800">
                <a:ea typeface="Helvetica Neue Medium" charset="0"/>
                <a:cs typeface="Helvetica Neue Medium" charset="0"/>
              </a:rPr>
              <a:t> </a:t>
            </a:r>
            <a:r>
              <a:rPr lang="en-US" sz="1800" err="1">
                <a:ea typeface="Helvetica Neue Medium" charset="0"/>
                <a:cs typeface="Helvetica Neue Medium" charset="0"/>
              </a:rPr>
              <a:t>generan</a:t>
            </a:r>
            <a:r>
              <a:rPr lang="en-US" sz="1800">
                <a:ea typeface="Helvetica Neue Medium" charset="0"/>
                <a:cs typeface="Helvetica Neue Medium" charset="0"/>
              </a:rPr>
              <a:t> GRANDES VOLÚMENES DE DATOS</a:t>
            </a:r>
          </a:p>
        </p:txBody>
      </p:sp>
      <p:sp>
        <p:nvSpPr>
          <p:cNvPr id="70" name="Can 69"/>
          <p:cNvSpPr/>
          <p:nvPr/>
        </p:nvSpPr>
        <p:spPr>
          <a:xfrm>
            <a:off x="3043134" y="977152"/>
            <a:ext cx="629819" cy="751899"/>
          </a:xfrm>
          <a:prstGeom prst="can">
            <a:avLst/>
          </a:prstGeom>
          <a:solidFill>
            <a:schemeClr val="bg2">
              <a:lumMod val="95000"/>
            </a:schemeClr>
          </a:solidFill>
          <a:ln w="19050">
            <a:solidFill>
              <a:schemeClr val="tx2">
                <a:lumMod val="25000"/>
              </a:schemeClr>
            </a:solidFill>
          </a:ln>
        </p:spPr>
        <p:txBody>
          <a:bodyPr wrap="square" lIns="0" tIns="0" rIns="0" bIns="0" rtlCol="0" anchor="ctr">
            <a:noAutofit/>
          </a:bodyPr>
          <a:lstStyle/>
          <a:p>
            <a:pPr algn="ctr"/>
            <a:r>
              <a:rPr lang="en-US" sz="1200">
                <a:latin typeface="Arial"/>
                <a:cs typeface="Arial"/>
              </a:rPr>
              <a:t>Data</a:t>
            </a:r>
            <a:endParaRPr lang="en-US" sz="1200" err="1">
              <a:latin typeface="Arial"/>
              <a:cs typeface="Arial"/>
            </a:endParaRPr>
          </a:p>
        </p:txBody>
      </p:sp>
      <p:sp>
        <p:nvSpPr>
          <p:cNvPr id="71" name="Right Arrow 70"/>
          <p:cNvSpPr/>
          <p:nvPr/>
        </p:nvSpPr>
        <p:spPr>
          <a:xfrm>
            <a:off x="1271040" y="1077036"/>
            <a:ext cx="1631659" cy="94276"/>
          </a:xfrm>
          <a:prstGeom prst="rightArrow">
            <a:avLst/>
          </a:prstGeom>
          <a:solidFill>
            <a:schemeClr val="bg2">
              <a:lumMod val="95000"/>
            </a:schemeClr>
          </a:solidFill>
          <a:ln>
            <a:solidFill>
              <a:schemeClr val="tx2">
                <a:lumMod val="5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nvGrpSpPr>
          <p:cNvPr id="201" name="Group 200"/>
          <p:cNvGrpSpPr/>
          <p:nvPr/>
        </p:nvGrpSpPr>
        <p:grpSpPr>
          <a:xfrm>
            <a:off x="509370" y="3589382"/>
            <a:ext cx="2164777" cy="1120547"/>
            <a:chOff x="4214552" y="949003"/>
            <a:chExt cx="1447117" cy="697139"/>
          </a:xfrm>
        </p:grpSpPr>
        <p:grpSp>
          <p:nvGrpSpPr>
            <p:cNvPr id="81" name="Group 80"/>
            <p:cNvGrpSpPr/>
            <p:nvPr/>
          </p:nvGrpSpPr>
          <p:grpSpPr>
            <a:xfrm>
              <a:off x="4236373" y="957819"/>
              <a:ext cx="202936" cy="182476"/>
              <a:chOff x="595952" y="2224619"/>
              <a:chExt cx="1047523" cy="941914"/>
            </a:xfrm>
          </p:grpSpPr>
          <p:sp>
            <p:nvSpPr>
              <p:cNvPr id="82" name="Rectangle 81"/>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83" name="Moon 82"/>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84" name="Moon 83"/>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85" name="Rectangle 84"/>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86" name="Oval 85"/>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87" name="Oval 86"/>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88" name="Moon 87"/>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89" name="Group 88"/>
            <p:cNvGrpSpPr/>
            <p:nvPr/>
          </p:nvGrpSpPr>
          <p:grpSpPr>
            <a:xfrm>
              <a:off x="4519794" y="949003"/>
              <a:ext cx="202936" cy="182476"/>
              <a:chOff x="595952" y="2224619"/>
              <a:chExt cx="1047523" cy="941914"/>
            </a:xfrm>
          </p:grpSpPr>
          <p:sp>
            <p:nvSpPr>
              <p:cNvPr id="90" name="Rectangle 89"/>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91" name="Moon 90"/>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92" name="Moon 91"/>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93" name="Rectangle 92"/>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94" name="Oval 93"/>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95" name="Oval 94"/>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96" name="Moon 95"/>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97" name="Group 96"/>
            <p:cNvGrpSpPr/>
            <p:nvPr/>
          </p:nvGrpSpPr>
          <p:grpSpPr>
            <a:xfrm>
              <a:off x="4833814" y="949003"/>
              <a:ext cx="202936" cy="182476"/>
              <a:chOff x="595952" y="2224619"/>
              <a:chExt cx="1047523" cy="941914"/>
            </a:xfrm>
          </p:grpSpPr>
          <p:sp>
            <p:nvSpPr>
              <p:cNvPr id="98" name="Rectangle 97"/>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99" name="Moon 98"/>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00" name="Moon 99"/>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01" name="Rectangle 100"/>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02" name="Oval 101"/>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03" name="Oval 102"/>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04" name="Moon 103"/>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05" name="Group 104"/>
            <p:cNvGrpSpPr/>
            <p:nvPr/>
          </p:nvGrpSpPr>
          <p:grpSpPr>
            <a:xfrm>
              <a:off x="5144713" y="949003"/>
              <a:ext cx="202936" cy="182476"/>
              <a:chOff x="595952" y="2224619"/>
              <a:chExt cx="1047523" cy="941914"/>
            </a:xfrm>
          </p:grpSpPr>
          <p:sp>
            <p:nvSpPr>
              <p:cNvPr id="106" name="Rectangle 105"/>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07" name="Moon 106"/>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08" name="Moon 107"/>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09" name="Rectangle 108"/>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10" name="Oval 109"/>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11" name="Oval 110"/>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12" name="Moon 111"/>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13" name="Group 112"/>
            <p:cNvGrpSpPr/>
            <p:nvPr/>
          </p:nvGrpSpPr>
          <p:grpSpPr>
            <a:xfrm>
              <a:off x="5458733" y="949004"/>
              <a:ext cx="202936" cy="182476"/>
              <a:chOff x="595952" y="2224619"/>
              <a:chExt cx="1047523" cy="941913"/>
            </a:xfrm>
          </p:grpSpPr>
          <p:sp>
            <p:nvSpPr>
              <p:cNvPr id="114" name="Rectangle 113"/>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15" name="Moon 114"/>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16" name="Moon 115"/>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17" name="Rectangle 116"/>
              <p:cNvSpPr/>
              <p:nvPr/>
            </p:nvSpPr>
            <p:spPr>
              <a:xfrm>
                <a:off x="711198" y="2362198"/>
                <a:ext cx="822968" cy="804334"/>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18" name="Oval 117"/>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19" name="Oval 118"/>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20" name="Moon 119"/>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21" name="Group 120"/>
            <p:cNvGrpSpPr/>
            <p:nvPr/>
          </p:nvGrpSpPr>
          <p:grpSpPr>
            <a:xfrm>
              <a:off x="4214552" y="1190629"/>
              <a:ext cx="202936" cy="182476"/>
              <a:chOff x="595952" y="2224619"/>
              <a:chExt cx="1047523" cy="941914"/>
            </a:xfrm>
          </p:grpSpPr>
          <p:sp>
            <p:nvSpPr>
              <p:cNvPr id="122" name="Rectangle 121"/>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23" name="Moon 122"/>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24" name="Moon 123"/>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25" name="Rectangle 124"/>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26" name="Oval 125"/>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27" name="Oval 126"/>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28" name="Moon 127"/>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29" name="Group 128"/>
            <p:cNvGrpSpPr/>
            <p:nvPr/>
          </p:nvGrpSpPr>
          <p:grpSpPr>
            <a:xfrm>
              <a:off x="4497973" y="1181813"/>
              <a:ext cx="202936" cy="182476"/>
              <a:chOff x="595952" y="2224619"/>
              <a:chExt cx="1047523" cy="941914"/>
            </a:xfrm>
          </p:grpSpPr>
          <p:sp>
            <p:nvSpPr>
              <p:cNvPr id="130" name="Rectangle 129"/>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31" name="Moon 130"/>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32" name="Moon 131"/>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33" name="Rectangle 132"/>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34" name="Oval 133"/>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35" name="Oval 134"/>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36" name="Moon 135"/>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37" name="Group 136"/>
            <p:cNvGrpSpPr/>
            <p:nvPr/>
          </p:nvGrpSpPr>
          <p:grpSpPr>
            <a:xfrm>
              <a:off x="4811993" y="1181813"/>
              <a:ext cx="202936" cy="182476"/>
              <a:chOff x="595952" y="2224619"/>
              <a:chExt cx="1047523" cy="941914"/>
            </a:xfrm>
          </p:grpSpPr>
          <p:sp>
            <p:nvSpPr>
              <p:cNvPr id="138" name="Rectangle 137"/>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39" name="Moon 138"/>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40" name="Moon 139"/>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41" name="Rectangle 140"/>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42" name="Oval 141"/>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43" name="Oval 142"/>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44" name="Moon 143"/>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45" name="Group 144"/>
            <p:cNvGrpSpPr/>
            <p:nvPr/>
          </p:nvGrpSpPr>
          <p:grpSpPr>
            <a:xfrm>
              <a:off x="5122892" y="1181813"/>
              <a:ext cx="202936" cy="182476"/>
              <a:chOff x="595952" y="2224619"/>
              <a:chExt cx="1047523" cy="941914"/>
            </a:xfrm>
          </p:grpSpPr>
          <p:sp>
            <p:nvSpPr>
              <p:cNvPr id="146" name="Rectangle 145"/>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47" name="Moon 146"/>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48" name="Moon 147"/>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49" name="Rectangle 148"/>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50" name="Oval 149"/>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51" name="Oval 150"/>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52" name="Moon 151"/>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53" name="Group 152"/>
            <p:cNvGrpSpPr/>
            <p:nvPr/>
          </p:nvGrpSpPr>
          <p:grpSpPr>
            <a:xfrm>
              <a:off x="5436912" y="1181813"/>
              <a:ext cx="202936" cy="182476"/>
              <a:chOff x="595952" y="2224619"/>
              <a:chExt cx="1047523" cy="941914"/>
            </a:xfrm>
          </p:grpSpPr>
          <p:sp>
            <p:nvSpPr>
              <p:cNvPr id="154" name="Rectangle 153"/>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55" name="Moon 154"/>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56" name="Moon 155"/>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57" name="Rectangle 156"/>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58" name="Oval 157"/>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59" name="Oval 158"/>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60" name="Moon 159"/>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61" name="Group 160"/>
            <p:cNvGrpSpPr/>
            <p:nvPr/>
          </p:nvGrpSpPr>
          <p:grpSpPr>
            <a:xfrm>
              <a:off x="4214552" y="1463666"/>
              <a:ext cx="202936" cy="182476"/>
              <a:chOff x="595952" y="2224619"/>
              <a:chExt cx="1047523" cy="941914"/>
            </a:xfrm>
          </p:grpSpPr>
          <p:sp>
            <p:nvSpPr>
              <p:cNvPr id="162" name="Rectangle 161"/>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63" name="Moon 162"/>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64" name="Moon 163"/>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65" name="Rectangle 164"/>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66" name="Oval 165"/>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67" name="Oval 166"/>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68" name="Moon 167"/>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69" name="Group 168"/>
            <p:cNvGrpSpPr/>
            <p:nvPr/>
          </p:nvGrpSpPr>
          <p:grpSpPr>
            <a:xfrm>
              <a:off x="4497973" y="1454850"/>
              <a:ext cx="202936" cy="182476"/>
              <a:chOff x="595952" y="2224619"/>
              <a:chExt cx="1047523" cy="941914"/>
            </a:xfrm>
          </p:grpSpPr>
          <p:sp>
            <p:nvSpPr>
              <p:cNvPr id="170" name="Rectangle 169"/>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71" name="Moon 170"/>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72" name="Moon 171"/>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73" name="Rectangle 172"/>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74" name="Oval 173"/>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75" name="Oval 174"/>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76" name="Moon 175"/>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77" name="Group 176"/>
            <p:cNvGrpSpPr/>
            <p:nvPr/>
          </p:nvGrpSpPr>
          <p:grpSpPr>
            <a:xfrm>
              <a:off x="4811993" y="1454850"/>
              <a:ext cx="202936" cy="182476"/>
              <a:chOff x="595952" y="2224619"/>
              <a:chExt cx="1047523" cy="941914"/>
            </a:xfrm>
          </p:grpSpPr>
          <p:sp>
            <p:nvSpPr>
              <p:cNvPr id="178" name="Rectangle 177"/>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79" name="Moon 178"/>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80" name="Moon 179"/>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81" name="Rectangle 180"/>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82" name="Oval 181"/>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83" name="Oval 182"/>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84" name="Moon 183"/>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85" name="Group 184"/>
            <p:cNvGrpSpPr/>
            <p:nvPr/>
          </p:nvGrpSpPr>
          <p:grpSpPr>
            <a:xfrm>
              <a:off x="5122892" y="1454850"/>
              <a:ext cx="202936" cy="182476"/>
              <a:chOff x="595952" y="2224619"/>
              <a:chExt cx="1047523" cy="941914"/>
            </a:xfrm>
          </p:grpSpPr>
          <p:sp>
            <p:nvSpPr>
              <p:cNvPr id="186" name="Rectangle 185"/>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87" name="Moon 186"/>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88" name="Moon 187"/>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89" name="Rectangle 188"/>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90" name="Oval 189"/>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91" name="Oval 190"/>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92" name="Moon 191"/>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93" name="Group 192"/>
            <p:cNvGrpSpPr/>
            <p:nvPr/>
          </p:nvGrpSpPr>
          <p:grpSpPr>
            <a:xfrm>
              <a:off x="5436912" y="1454850"/>
              <a:ext cx="202936" cy="182476"/>
              <a:chOff x="595952" y="2224619"/>
              <a:chExt cx="1047523" cy="941914"/>
            </a:xfrm>
          </p:grpSpPr>
          <p:sp>
            <p:nvSpPr>
              <p:cNvPr id="194" name="Rectangle 193"/>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95" name="Moon 194"/>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96" name="Moon 195"/>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97" name="Rectangle 196"/>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98" name="Oval 197"/>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99" name="Oval 198"/>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200" name="Moon 199"/>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sp>
        <p:nvSpPr>
          <p:cNvPr id="203" name="Right Arrow 202"/>
          <p:cNvSpPr/>
          <p:nvPr/>
        </p:nvSpPr>
        <p:spPr>
          <a:xfrm>
            <a:off x="1273731" y="1228002"/>
            <a:ext cx="1631659" cy="94276"/>
          </a:xfrm>
          <a:prstGeom prst="rightArrow">
            <a:avLst/>
          </a:prstGeom>
          <a:solidFill>
            <a:schemeClr val="bg2">
              <a:lumMod val="95000"/>
            </a:schemeClr>
          </a:solidFill>
          <a:ln>
            <a:solidFill>
              <a:schemeClr val="tx2">
                <a:lumMod val="5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04" name="Right Arrow 203"/>
          <p:cNvSpPr/>
          <p:nvPr/>
        </p:nvSpPr>
        <p:spPr>
          <a:xfrm>
            <a:off x="1271593" y="1377957"/>
            <a:ext cx="1631659" cy="94276"/>
          </a:xfrm>
          <a:prstGeom prst="rightArrow">
            <a:avLst/>
          </a:prstGeom>
          <a:solidFill>
            <a:schemeClr val="bg2">
              <a:lumMod val="95000"/>
            </a:schemeClr>
          </a:solidFill>
          <a:ln>
            <a:solidFill>
              <a:schemeClr val="tx2">
                <a:lumMod val="5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05" name="Right Arrow 204"/>
          <p:cNvSpPr/>
          <p:nvPr/>
        </p:nvSpPr>
        <p:spPr>
          <a:xfrm>
            <a:off x="1274284" y="1528923"/>
            <a:ext cx="1631659" cy="94276"/>
          </a:xfrm>
          <a:prstGeom prst="rightArrow">
            <a:avLst/>
          </a:prstGeom>
          <a:solidFill>
            <a:schemeClr val="bg2">
              <a:lumMod val="95000"/>
            </a:schemeClr>
          </a:solidFill>
          <a:ln>
            <a:solidFill>
              <a:schemeClr val="tx2">
                <a:lumMod val="5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06" name="TextBox 205"/>
          <p:cNvSpPr txBox="1"/>
          <p:nvPr/>
        </p:nvSpPr>
        <p:spPr>
          <a:xfrm>
            <a:off x="579942" y="1807343"/>
            <a:ext cx="2855875" cy="584775"/>
          </a:xfrm>
          <a:prstGeom prst="rect">
            <a:avLst/>
          </a:prstGeom>
          <a:noFill/>
        </p:spPr>
        <p:txBody>
          <a:bodyPr wrap="square" rtlCol="0">
            <a:spAutoFit/>
          </a:bodyPr>
          <a:lstStyle/>
          <a:p>
            <a:pPr algn="ctr"/>
            <a:r>
              <a:rPr lang="en-US" sz="1600" err="1">
                <a:solidFill>
                  <a:schemeClr val="accent2"/>
                </a:solidFill>
                <a:ea typeface="Helvetica Neue Light" charset="0"/>
                <a:cs typeface="Helvetica Neue Light" charset="0"/>
              </a:rPr>
              <a:t>Datos</a:t>
            </a:r>
            <a:r>
              <a:rPr lang="en-US" sz="1600">
                <a:solidFill>
                  <a:schemeClr val="accent2"/>
                </a:solidFill>
                <a:ea typeface="Helvetica Neue Light" charset="0"/>
                <a:cs typeface="Helvetica Neue Light" charset="0"/>
              </a:rPr>
              <a:t> que </a:t>
            </a:r>
            <a:r>
              <a:rPr lang="en-US" sz="1600" err="1">
                <a:solidFill>
                  <a:schemeClr val="accent2"/>
                </a:solidFill>
                <a:ea typeface="Helvetica Neue Light" charset="0"/>
                <a:cs typeface="Helvetica Neue Light" charset="0"/>
              </a:rPr>
              <a:t>necesitan</a:t>
            </a:r>
            <a:r>
              <a:rPr lang="en-US" sz="1600">
                <a:solidFill>
                  <a:schemeClr val="accent2"/>
                </a:solidFill>
                <a:ea typeface="Helvetica Neue Light" charset="0"/>
                <a:cs typeface="Helvetica Neue Light" charset="0"/>
              </a:rPr>
              <a:t> un </a:t>
            </a:r>
            <a:r>
              <a:rPr lang="en-US" sz="1600" err="1">
                <a:solidFill>
                  <a:schemeClr val="accent2"/>
                </a:solidFill>
                <a:ea typeface="Helvetica Neue Light" charset="0"/>
                <a:cs typeface="Helvetica Neue Light" charset="0"/>
              </a:rPr>
              <a:t>gobierno</a:t>
            </a:r>
            <a:endParaRPr lang="en-US" sz="1600">
              <a:solidFill>
                <a:schemeClr val="accent2"/>
              </a:solidFill>
              <a:ea typeface="Helvetica Neue Light" charset="0"/>
              <a:cs typeface="Helvetica Neue Light" charset="0"/>
            </a:endParaRPr>
          </a:p>
        </p:txBody>
      </p:sp>
      <p:cxnSp>
        <p:nvCxnSpPr>
          <p:cNvPr id="214" name="Straight Arrow Connector 213"/>
          <p:cNvCxnSpPr>
            <a:stCxn id="70" idx="4"/>
          </p:cNvCxnSpPr>
          <p:nvPr/>
        </p:nvCxnSpPr>
        <p:spPr>
          <a:xfrm flipV="1">
            <a:off x="3672953" y="713774"/>
            <a:ext cx="2096080" cy="639328"/>
          </a:xfrm>
          <a:prstGeom prst="straightConnector1">
            <a:avLst/>
          </a:prstGeom>
          <a:ln>
            <a:solidFill>
              <a:schemeClr val="bg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31" name="TextBox 230"/>
          <p:cNvSpPr txBox="1"/>
          <p:nvPr/>
        </p:nvSpPr>
        <p:spPr>
          <a:xfrm>
            <a:off x="5769033" y="357594"/>
            <a:ext cx="2635306" cy="830997"/>
          </a:xfrm>
          <a:prstGeom prst="rect">
            <a:avLst/>
          </a:prstGeom>
          <a:noFill/>
        </p:spPr>
        <p:txBody>
          <a:bodyPr wrap="square" rtlCol="0">
            <a:spAutoFit/>
          </a:bodyPr>
          <a:lstStyle/>
          <a:p>
            <a:pPr algn="ctr"/>
            <a:r>
              <a:rPr lang="en-US" sz="1600">
                <a:solidFill>
                  <a:schemeClr val="bg2"/>
                </a:solidFill>
                <a:ea typeface="Helvetica Neue Thin" charset="0"/>
                <a:cs typeface="Helvetica Neue Thin" charset="0"/>
              </a:rPr>
              <a:t>Que </a:t>
            </a:r>
            <a:r>
              <a:rPr lang="en-US" sz="1600" err="1">
                <a:solidFill>
                  <a:schemeClr val="bg2"/>
                </a:solidFill>
                <a:ea typeface="Helvetica Neue Thin" charset="0"/>
                <a:cs typeface="Helvetica Neue Thin" charset="0"/>
              </a:rPr>
              <a:t>debe</a:t>
            </a:r>
            <a:r>
              <a:rPr lang="en-US" sz="1600">
                <a:solidFill>
                  <a:schemeClr val="bg2"/>
                </a:solidFill>
                <a:ea typeface="Helvetica Neue Thin" charset="0"/>
                <a:cs typeface="Helvetica Neue Thin" charset="0"/>
              </a:rPr>
              <a:t> </a:t>
            </a:r>
            <a:r>
              <a:rPr lang="en-US" sz="1600" err="1">
                <a:solidFill>
                  <a:schemeClr val="bg2"/>
                </a:solidFill>
                <a:ea typeface="Helvetica Neue Thin" charset="0"/>
                <a:cs typeface="Helvetica Neue Thin" charset="0"/>
              </a:rPr>
              <a:t>ser</a:t>
            </a:r>
            <a:r>
              <a:rPr lang="en-US" sz="1600">
                <a:solidFill>
                  <a:schemeClr val="bg2"/>
                </a:solidFill>
                <a:ea typeface="Helvetica Neue Thin" charset="0"/>
                <a:cs typeface="Helvetica Neue Thin" charset="0"/>
              </a:rPr>
              <a:t> </a:t>
            </a:r>
            <a:r>
              <a:rPr lang="en-US" sz="1600" err="1">
                <a:solidFill>
                  <a:schemeClr val="bg2"/>
                </a:solidFill>
                <a:ea typeface="Helvetica Neue Thin" charset="0"/>
                <a:cs typeface="Helvetica Neue Thin" charset="0"/>
              </a:rPr>
              <a:t>limpiados</a:t>
            </a:r>
            <a:r>
              <a:rPr lang="en-US" sz="1600">
                <a:solidFill>
                  <a:schemeClr val="bg2"/>
                </a:solidFill>
                <a:ea typeface="Helvetica Neue Thin" charset="0"/>
                <a:cs typeface="Helvetica Neue Thin" charset="0"/>
              </a:rPr>
              <a:t> y </a:t>
            </a:r>
            <a:r>
              <a:rPr lang="en-US" sz="1600" err="1">
                <a:solidFill>
                  <a:schemeClr val="bg2"/>
                </a:solidFill>
                <a:ea typeface="Helvetica Neue Thin" charset="0"/>
                <a:cs typeface="Helvetica Neue Thin" charset="0"/>
              </a:rPr>
              <a:t>formados</a:t>
            </a:r>
            <a:r>
              <a:rPr lang="en-US" sz="1600">
                <a:solidFill>
                  <a:schemeClr val="bg2"/>
                </a:solidFill>
                <a:ea typeface="Helvetica Neue Thin" charset="0"/>
                <a:cs typeface="Helvetica Neue Thin" charset="0"/>
              </a:rPr>
              <a:t> para </a:t>
            </a:r>
            <a:r>
              <a:rPr lang="en-US" sz="1600" err="1">
                <a:solidFill>
                  <a:schemeClr val="bg2"/>
                </a:solidFill>
                <a:ea typeface="Helvetica Neue Thin" charset="0"/>
                <a:cs typeface="Helvetica Neue Thin" charset="0"/>
              </a:rPr>
              <a:t>ser</a:t>
            </a:r>
            <a:r>
              <a:rPr lang="en-US" sz="1600">
                <a:solidFill>
                  <a:schemeClr val="bg2"/>
                </a:solidFill>
                <a:ea typeface="Helvetica Neue Thin" charset="0"/>
                <a:cs typeface="Helvetica Neue Thin" charset="0"/>
              </a:rPr>
              <a:t> </a:t>
            </a:r>
            <a:r>
              <a:rPr lang="en-US" sz="1600" err="1">
                <a:solidFill>
                  <a:schemeClr val="bg2"/>
                </a:solidFill>
                <a:ea typeface="Helvetica Neue Thin" charset="0"/>
                <a:cs typeface="Helvetica Neue Thin" charset="0"/>
              </a:rPr>
              <a:t>entrenar</a:t>
            </a:r>
            <a:r>
              <a:rPr lang="en-US" sz="1600">
                <a:solidFill>
                  <a:schemeClr val="bg2"/>
                </a:solidFill>
                <a:ea typeface="Helvetica Neue Thin" charset="0"/>
                <a:cs typeface="Helvetica Neue Thin" charset="0"/>
              </a:rPr>
              <a:t> </a:t>
            </a:r>
            <a:r>
              <a:rPr lang="en-US" sz="1600" err="1">
                <a:solidFill>
                  <a:schemeClr val="bg2"/>
                </a:solidFill>
                <a:ea typeface="Helvetica Neue Thin" charset="0"/>
                <a:cs typeface="Helvetica Neue Thin" charset="0"/>
              </a:rPr>
              <a:t>modelos</a:t>
            </a:r>
            <a:endParaRPr lang="en-US" sz="1600">
              <a:solidFill>
                <a:schemeClr val="bg2"/>
              </a:solidFill>
              <a:ea typeface="Helvetica Neue Thin" charset="0"/>
              <a:cs typeface="Helvetica Neue Thin" charset="0"/>
            </a:endParaRPr>
          </a:p>
        </p:txBody>
      </p:sp>
      <p:sp>
        <p:nvSpPr>
          <p:cNvPr id="246" name="TextBox 245"/>
          <p:cNvSpPr txBox="1"/>
          <p:nvPr/>
        </p:nvSpPr>
        <p:spPr>
          <a:xfrm>
            <a:off x="5092514" y="1417196"/>
            <a:ext cx="3822885" cy="338554"/>
          </a:xfrm>
          <a:prstGeom prst="rect">
            <a:avLst/>
          </a:prstGeom>
          <a:noFill/>
        </p:spPr>
        <p:txBody>
          <a:bodyPr wrap="square" rtlCol="0">
            <a:spAutoFit/>
          </a:bodyPr>
          <a:lstStyle/>
          <a:p>
            <a:pPr algn="ctr"/>
            <a:r>
              <a:rPr lang="mr-IN" sz="1600">
                <a:solidFill>
                  <a:schemeClr val="bg2"/>
                </a:solidFill>
                <a:ea typeface="Helvetica Neue Thin" charset="0"/>
                <a:cs typeface="Helvetica Neue Thin" charset="0"/>
              </a:rPr>
              <a:t>…</a:t>
            </a:r>
            <a:r>
              <a:rPr lang="en-US" sz="1600">
                <a:solidFill>
                  <a:schemeClr val="bg2"/>
                </a:solidFill>
                <a:ea typeface="Helvetica Neue Thin" charset="0"/>
                <a:cs typeface="Helvetica Neue Thin" charset="0"/>
              </a:rPr>
              <a:t> </a:t>
            </a:r>
            <a:r>
              <a:rPr lang="en-US" sz="1600" err="1">
                <a:solidFill>
                  <a:schemeClr val="bg2"/>
                </a:solidFill>
                <a:ea typeface="Helvetica Neue Thin" charset="0"/>
                <a:cs typeface="Helvetica Neue Thin" charset="0"/>
              </a:rPr>
              <a:t>modelos</a:t>
            </a:r>
            <a:r>
              <a:rPr lang="en-US" sz="1600">
                <a:solidFill>
                  <a:schemeClr val="bg2"/>
                </a:solidFill>
                <a:ea typeface="Helvetica Neue Thin" charset="0"/>
                <a:cs typeface="Helvetica Neue Thin" charset="0"/>
              </a:rPr>
              <a:t> que </a:t>
            </a:r>
            <a:r>
              <a:rPr lang="en-US" sz="1600" err="1">
                <a:solidFill>
                  <a:schemeClr val="bg2"/>
                </a:solidFill>
                <a:ea typeface="Helvetica Neue Thin" charset="0"/>
                <a:cs typeface="Helvetica Neue Thin" charset="0"/>
              </a:rPr>
              <a:t>deben</a:t>
            </a:r>
            <a:r>
              <a:rPr lang="en-US" sz="1600">
                <a:solidFill>
                  <a:schemeClr val="bg2"/>
                </a:solidFill>
                <a:ea typeface="Helvetica Neue Thin" charset="0"/>
                <a:cs typeface="Helvetica Neue Thin" charset="0"/>
              </a:rPr>
              <a:t> </a:t>
            </a:r>
            <a:r>
              <a:rPr lang="en-US" sz="1600" err="1">
                <a:solidFill>
                  <a:schemeClr val="bg2"/>
                </a:solidFill>
                <a:ea typeface="Helvetica Neue Thin" charset="0"/>
                <a:cs typeface="Helvetica Neue Thin" charset="0"/>
              </a:rPr>
              <a:t>ser</a:t>
            </a:r>
            <a:r>
              <a:rPr lang="en-US" sz="1600">
                <a:solidFill>
                  <a:schemeClr val="bg2"/>
                </a:solidFill>
                <a:ea typeface="Helvetica Neue Thin" charset="0"/>
                <a:cs typeface="Helvetica Neue Thin" charset="0"/>
              </a:rPr>
              <a:t> </a:t>
            </a:r>
            <a:r>
              <a:rPr lang="en-US" sz="1600" err="1">
                <a:solidFill>
                  <a:schemeClr val="bg2"/>
                </a:solidFill>
                <a:ea typeface="Helvetica Neue Thin" charset="0"/>
                <a:cs typeface="Helvetica Neue Thin" charset="0"/>
              </a:rPr>
              <a:t>diseñados</a:t>
            </a:r>
            <a:endParaRPr lang="en-US" sz="1600">
              <a:solidFill>
                <a:schemeClr val="bg2"/>
              </a:solidFill>
              <a:ea typeface="Helvetica Neue Thin" charset="0"/>
              <a:cs typeface="Helvetica Neue Thin" charset="0"/>
            </a:endParaRPr>
          </a:p>
        </p:txBody>
      </p:sp>
      <p:grpSp>
        <p:nvGrpSpPr>
          <p:cNvPr id="249" name="Group 248"/>
          <p:cNvGrpSpPr/>
          <p:nvPr/>
        </p:nvGrpSpPr>
        <p:grpSpPr>
          <a:xfrm>
            <a:off x="4164479" y="3854722"/>
            <a:ext cx="499434" cy="449082"/>
            <a:chOff x="595952" y="2224619"/>
            <a:chExt cx="1047523" cy="941914"/>
          </a:xfrm>
        </p:grpSpPr>
        <p:sp>
          <p:nvSpPr>
            <p:cNvPr id="250" name="Rectangle 249"/>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51" name="Moon 250"/>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252" name="Moon 251"/>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253" name="Rectangle 252"/>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54" name="Oval 253"/>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255" name="Oval 254"/>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256" name="Moon 255"/>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cxnSp>
        <p:nvCxnSpPr>
          <p:cNvPr id="258" name="Straight Arrow Connector 257"/>
          <p:cNvCxnSpPr>
            <a:stCxn id="231" idx="2"/>
          </p:cNvCxnSpPr>
          <p:nvPr/>
        </p:nvCxnSpPr>
        <p:spPr>
          <a:xfrm flipH="1">
            <a:off x="7085850" y="1188591"/>
            <a:ext cx="836" cy="267018"/>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sp>
        <p:nvSpPr>
          <p:cNvPr id="263" name="TextBox 262"/>
          <p:cNvSpPr txBox="1"/>
          <p:nvPr/>
        </p:nvSpPr>
        <p:spPr>
          <a:xfrm>
            <a:off x="146955" y="2976391"/>
            <a:ext cx="2960031" cy="584775"/>
          </a:xfrm>
          <a:prstGeom prst="rect">
            <a:avLst/>
          </a:prstGeom>
          <a:noFill/>
        </p:spPr>
        <p:txBody>
          <a:bodyPr wrap="square" rtlCol="0">
            <a:spAutoFit/>
          </a:bodyPr>
          <a:lstStyle/>
          <a:p>
            <a:pPr algn="ctr"/>
            <a:r>
              <a:rPr lang="mr-IN" sz="1600">
                <a:solidFill>
                  <a:schemeClr val="bg2"/>
                </a:solidFill>
                <a:ea typeface="Helvetica Neue Light" charset="0"/>
                <a:cs typeface="Helvetica Neue Light" charset="0"/>
              </a:rPr>
              <a:t>…</a:t>
            </a:r>
            <a:r>
              <a:rPr lang="en-US" sz="1600">
                <a:solidFill>
                  <a:schemeClr val="bg2"/>
                </a:solidFill>
                <a:ea typeface="Helvetica Neue Light" charset="0"/>
                <a:cs typeface="Helvetica Neue Light" charset="0"/>
              </a:rPr>
              <a:t>que </a:t>
            </a:r>
            <a:r>
              <a:rPr lang="en-US" sz="1600" err="1">
                <a:solidFill>
                  <a:schemeClr val="bg2"/>
                </a:solidFill>
                <a:ea typeface="Helvetica Neue Light" charset="0"/>
                <a:cs typeface="Helvetica Neue Light" charset="0"/>
              </a:rPr>
              <a:t>debe</a:t>
            </a:r>
            <a:r>
              <a:rPr lang="en-US" sz="1600">
                <a:solidFill>
                  <a:schemeClr val="bg2"/>
                </a:solidFill>
                <a:ea typeface="Helvetica Neue Light" charset="0"/>
                <a:cs typeface="Helvetica Neue Light" charset="0"/>
              </a:rPr>
              <a:t> </a:t>
            </a:r>
            <a:r>
              <a:rPr lang="en-US" sz="1600" err="1">
                <a:solidFill>
                  <a:schemeClr val="bg2"/>
                </a:solidFill>
                <a:ea typeface="Helvetica Neue Light" charset="0"/>
                <a:cs typeface="Helvetica Neue Light" charset="0"/>
              </a:rPr>
              <a:t>ser</a:t>
            </a:r>
            <a:r>
              <a:rPr lang="en-US" sz="1600">
                <a:solidFill>
                  <a:schemeClr val="bg2"/>
                </a:solidFill>
                <a:ea typeface="Helvetica Neue Light" charset="0"/>
                <a:cs typeface="Helvetica Neue Light" charset="0"/>
              </a:rPr>
              <a:t> </a:t>
            </a:r>
            <a:r>
              <a:rPr lang="en-US" sz="1600" err="1">
                <a:solidFill>
                  <a:schemeClr val="bg2"/>
                </a:solidFill>
                <a:ea typeface="Helvetica Neue Light" charset="0"/>
                <a:cs typeface="Helvetica Neue Light" charset="0"/>
              </a:rPr>
              <a:t>almacenado</a:t>
            </a:r>
            <a:r>
              <a:rPr lang="en-US" sz="1600">
                <a:solidFill>
                  <a:schemeClr val="bg2"/>
                </a:solidFill>
                <a:ea typeface="Helvetica Neue Light" charset="0"/>
                <a:cs typeface="Helvetica Neue Light" charset="0"/>
              </a:rPr>
              <a:t> y </a:t>
            </a:r>
            <a:r>
              <a:rPr lang="en-US" sz="1600" err="1">
                <a:solidFill>
                  <a:schemeClr val="bg2"/>
                </a:solidFill>
                <a:ea typeface="Helvetica Neue Light" charset="0"/>
                <a:cs typeface="Helvetica Neue Light" charset="0"/>
              </a:rPr>
              <a:t>monitoreado</a:t>
            </a:r>
            <a:endParaRPr lang="en-US" sz="1600">
              <a:solidFill>
                <a:schemeClr val="bg2"/>
              </a:solidFill>
              <a:ea typeface="Helvetica Neue Light" charset="0"/>
              <a:cs typeface="Helvetica Neue Light" charset="0"/>
            </a:endParaRPr>
          </a:p>
        </p:txBody>
      </p:sp>
      <p:sp>
        <p:nvSpPr>
          <p:cNvPr id="266" name="TextBox 265"/>
          <p:cNvSpPr txBox="1"/>
          <p:nvPr/>
        </p:nvSpPr>
        <p:spPr>
          <a:xfrm>
            <a:off x="5686876" y="3520493"/>
            <a:ext cx="2832470" cy="584775"/>
          </a:xfrm>
          <a:prstGeom prst="rect">
            <a:avLst/>
          </a:prstGeom>
          <a:noFill/>
        </p:spPr>
        <p:txBody>
          <a:bodyPr wrap="square" rtlCol="0">
            <a:spAutoFit/>
          </a:bodyPr>
          <a:lstStyle/>
          <a:p>
            <a:pPr algn="ctr"/>
            <a:r>
              <a:rPr lang="mr-IN" sz="1600">
                <a:solidFill>
                  <a:schemeClr val="bg2"/>
                </a:solidFill>
                <a:ea typeface="Helvetica Neue Thin" charset="0"/>
                <a:cs typeface="Helvetica Neue Thin" charset="0"/>
              </a:rPr>
              <a:t>…</a:t>
            </a:r>
            <a:r>
              <a:rPr lang="en-US" sz="1600">
                <a:solidFill>
                  <a:schemeClr val="bg2"/>
                </a:solidFill>
                <a:ea typeface="Helvetica Neue Thin" charset="0"/>
                <a:cs typeface="Helvetica Neue Thin" charset="0"/>
              </a:rPr>
              <a:t>y </a:t>
            </a:r>
            <a:r>
              <a:rPr lang="en-US" sz="1600" err="1">
                <a:solidFill>
                  <a:schemeClr val="bg2"/>
                </a:solidFill>
                <a:ea typeface="Helvetica Neue Thin" charset="0"/>
                <a:cs typeface="Helvetica Neue Thin" charset="0"/>
              </a:rPr>
              <a:t>entrenados</a:t>
            </a:r>
            <a:r>
              <a:rPr lang="en-US" sz="1600">
                <a:solidFill>
                  <a:schemeClr val="bg2"/>
                </a:solidFill>
                <a:ea typeface="Helvetica Neue Thin" charset="0"/>
                <a:cs typeface="Helvetica Neue Thin" charset="0"/>
              </a:rPr>
              <a:t> </a:t>
            </a:r>
            <a:r>
              <a:rPr lang="en-US" sz="1600" err="1">
                <a:solidFill>
                  <a:schemeClr val="bg2"/>
                </a:solidFill>
                <a:ea typeface="Helvetica Neue Thin" charset="0"/>
                <a:cs typeface="Helvetica Neue Thin" charset="0"/>
              </a:rPr>
              <a:t>sobre</a:t>
            </a:r>
            <a:r>
              <a:rPr lang="en-US" sz="1600">
                <a:solidFill>
                  <a:schemeClr val="bg2"/>
                </a:solidFill>
                <a:ea typeface="Helvetica Neue Thin" charset="0"/>
                <a:cs typeface="Helvetica Neue Thin" charset="0"/>
              </a:rPr>
              <a:t> </a:t>
            </a:r>
            <a:r>
              <a:rPr lang="en-US" sz="1600" err="1">
                <a:solidFill>
                  <a:schemeClr val="bg2"/>
                </a:solidFill>
                <a:ea typeface="Helvetica Neue Thin" charset="0"/>
                <a:cs typeface="Helvetica Neue Thin" charset="0"/>
              </a:rPr>
              <a:t>plataformas</a:t>
            </a:r>
            <a:r>
              <a:rPr lang="en-US" sz="1600">
                <a:solidFill>
                  <a:schemeClr val="bg2"/>
                </a:solidFill>
                <a:ea typeface="Helvetica Neue Thin" charset="0"/>
                <a:cs typeface="Helvetica Neue Thin" charset="0"/>
              </a:rPr>
              <a:t> de HPC</a:t>
            </a:r>
          </a:p>
        </p:txBody>
      </p:sp>
      <p:cxnSp>
        <p:nvCxnSpPr>
          <p:cNvPr id="267" name="Straight Arrow Connector 266"/>
          <p:cNvCxnSpPr>
            <a:stCxn id="277" idx="2"/>
            <a:endCxn id="266" idx="0"/>
          </p:cNvCxnSpPr>
          <p:nvPr/>
        </p:nvCxnSpPr>
        <p:spPr>
          <a:xfrm>
            <a:off x="7103111" y="2686686"/>
            <a:ext cx="0" cy="833807"/>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72" name="Picture 271"/>
          <p:cNvPicPr>
            <a:picLocks noChangeAspect="1"/>
          </p:cNvPicPr>
          <p:nvPr/>
        </p:nvPicPr>
        <p:blipFill>
          <a:blip r:embed="rId2"/>
          <a:stretch>
            <a:fillRect/>
          </a:stretch>
        </p:blipFill>
        <p:spPr>
          <a:xfrm>
            <a:off x="5427941" y="1955486"/>
            <a:ext cx="1334849" cy="241015"/>
          </a:xfrm>
          <a:prstGeom prst="rect">
            <a:avLst/>
          </a:prstGeom>
        </p:spPr>
      </p:pic>
      <p:pic>
        <p:nvPicPr>
          <p:cNvPr id="273" name="Picture 272"/>
          <p:cNvPicPr>
            <a:picLocks noChangeAspect="1"/>
          </p:cNvPicPr>
          <p:nvPr/>
        </p:nvPicPr>
        <p:blipFill>
          <a:blip r:embed="rId3"/>
          <a:stretch>
            <a:fillRect/>
          </a:stretch>
        </p:blipFill>
        <p:spPr>
          <a:xfrm>
            <a:off x="6097895" y="2339966"/>
            <a:ext cx="570827" cy="289805"/>
          </a:xfrm>
          <a:prstGeom prst="rect">
            <a:avLst/>
          </a:prstGeom>
        </p:spPr>
      </p:pic>
      <p:pic>
        <p:nvPicPr>
          <p:cNvPr id="275" name="Picture 274"/>
          <p:cNvPicPr>
            <a:picLocks noChangeAspect="1"/>
          </p:cNvPicPr>
          <p:nvPr/>
        </p:nvPicPr>
        <p:blipFill>
          <a:blip r:embed="rId4"/>
          <a:stretch>
            <a:fillRect/>
          </a:stretch>
        </p:blipFill>
        <p:spPr>
          <a:xfrm>
            <a:off x="7583784" y="2368434"/>
            <a:ext cx="593789" cy="187778"/>
          </a:xfrm>
          <a:prstGeom prst="rect">
            <a:avLst/>
          </a:prstGeom>
        </p:spPr>
      </p:pic>
      <p:pic>
        <p:nvPicPr>
          <p:cNvPr id="276" name="Picture 275"/>
          <p:cNvPicPr>
            <a:picLocks noChangeAspect="1"/>
          </p:cNvPicPr>
          <p:nvPr/>
        </p:nvPicPr>
        <p:blipFill>
          <a:blip r:embed="rId5"/>
          <a:stretch>
            <a:fillRect/>
          </a:stretch>
        </p:blipFill>
        <p:spPr>
          <a:xfrm>
            <a:off x="7685895" y="1967345"/>
            <a:ext cx="1031892" cy="215649"/>
          </a:xfrm>
          <a:prstGeom prst="rect">
            <a:avLst/>
          </a:prstGeom>
        </p:spPr>
      </p:pic>
      <p:grpSp>
        <p:nvGrpSpPr>
          <p:cNvPr id="5" name="Group 4"/>
          <p:cNvGrpSpPr/>
          <p:nvPr/>
        </p:nvGrpSpPr>
        <p:grpSpPr>
          <a:xfrm>
            <a:off x="6716846" y="2110330"/>
            <a:ext cx="812721" cy="576356"/>
            <a:chOff x="6716846" y="2333350"/>
            <a:chExt cx="812721" cy="576356"/>
          </a:xfrm>
        </p:grpSpPr>
        <p:pic>
          <p:nvPicPr>
            <p:cNvPr id="277" name="Picture 276"/>
            <p:cNvPicPr>
              <a:picLocks noChangeAspect="1"/>
            </p:cNvPicPr>
            <p:nvPr/>
          </p:nvPicPr>
          <p:blipFill>
            <a:blip r:embed="rId6"/>
            <a:stretch>
              <a:fillRect/>
            </a:stretch>
          </p:blipFill>
          <p:spPr>
            <a:xfrm>
              <a:off x="6891816" y="2487117"/>
              <a:ext cx="422589" cy="422589"/>
            </a:xfrm>
            <a:prstGeom prst="rect">
              <a:avLst/>
            </a:prstGeom>
          </p:spPr>
        </p:pic>
        <p:sp>
          <p:nvSpPr>
            <p:cNvPr id="278" name="TextBox 277"/>
            <p:cNvSpPr txBox="1"/>
            <p:nvPr/>
          </p:nvSpPr>
          <p:spPr>
            <a:xfrm>
              <a:off x="6716846" y="2333350"/>
              <a:ext cx="812721" cy="276999"/>
            </a:xfrm>
            <a:prstGeom prst="rect">
              <a:avLst/>
            </a:prstGeom>
            <a:noFill/>
          </p:spPr>
          <p:txBody>
            <a:bodyPr wrap="square" rtlCol="0">
              <a:spAutoFit/>
            </a:bodyPr>
            <a:lstStyle/>
            <a:p>
              <a:pPr algn="ctr"/>
              <a:r>
                <a:rPr lang="en-US" sz="1200">
                  <a:solidFill>
                    <a:schemeClr val="bg2"/>
                  </a:solidFill>
                  <a:ea typeface="Helvetica Neue Thin" charset="0"/>
                  <a:cs typeface="Helvetica Neue Thin" charset="0"/>
                </a:rPr>
                <a:t>SPSS</a:t>
              </a:r>
            </a:p>
          </p:txBody>
        </p:sp>
      </p:grpSp>
      <p:pic>
        <p:nvPicPr>
          <p:cNvPr id="279" name="Picture 278"/>
          <p:cNvPicPr>
            <a:picLocks noChangeAspect="1"/>
          </p:cNvPicPr>
          <p:nvPr/>
        </p:nvPicPr>
        <p:blipFill>
          <a:blip r:embed="rId7"/>
          <a:stretch>
            <a:fillRect/>
          </a:stretch>
        </p:blipFill>
        <p:spPr>
          <a:xfrm>
            <a:off x="6952083" y="1584872"/>
            <a:ext cx="673193" cy="673193"/>
          </a:xfrm>
          <a:prstGeom prst="rect">
            <a:avLst/>
          </a:prstGeom>
        </p:spPr>
      </p:pic>
      <p:sp>
        <p:nvSpPr>
          <p:cNvPr id="288" name="TextBox 287"/>
          <p:cNvSpPr txBox="1"/>
          <p:nvPr/>
        </p:nvSpPr>
        <p:spPr>
          <a:xfrm>
            <a:off x="3543814" y="4303807"/>
            <a:ext cx="1854156" cy="584775"/>
          </a:xfrm>
          <a:prstGeom prst="rect">
            <a:avLst/>
          </a:prstGeom>
          <a:noFill/>
        </p:spPr>
        <p:txBody>
          <a:bodyPr wrap="square" rtlCol="0">
            <a:spAutoFit/>
          </a:bodyPr>
          <a:lstStyle/>
          <a:p>
            <a:pPr algn="ctr"/>
            <a:r>
              <a:rPr lang="en-US" sz="1600">
                <a:solidFill>
                  <a:schemeClr val="bg2"/>
                </a:solidFill>
                <a:ea typeface="Helvetica Neue" charset="0"/>
                <a:cs typeface="Helvetica Neue" charset="0"/>
              </a:rPr>
              <a:t>Para </a:t>
            </a:r>
            <a:r>
              <a:rPr lang="en-US" sz="1600" err="1">
                <a:solidFill>
                  <a:schemeClr val="bg2"/>
                </a:solidFill>
                <a:ea typeface="Helvetica Neue" charset="0"/>
                <a:cs typeface="Helvetica Neue" charset="0"/>
              </a:rPr>
              <a:t>seleccionar</a:t>
            </a:r>
            <a:r>
              <a:rPr lang="en-US" sz="1600">
                <a:solidFill>
                  <a:schemeClr val="bg2"/>
                </a:solidFill>
                <a:ea typeface="Helvetica Neue" charset="0"/>
                <a:cs typeface="Helvetica Neue" charset="0"/>
              </a:rPr>
              <a:t> un </a:t>
            </a:r>
            <a:r>
              <a:rPr lang="en-US" sz="1600" err="1">
                <a:solidFill>
                  <a:schemeClr val="bg2"/>
                </a:solidFill>
                <a:ea typeface="Helvetica Neue" charset="0"/>
                <a:cs typeface="Helvetica Neue" charset="0"/>
              </a:rPr>
              <a:t>modelo</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óptimo</a:t>
            </a:r>
            <a:endParaRPr lang="en-US" sz="1600">
              <a:solidFill>
                <a:schemeClr val="bg2"/>
              </a:solidFill>
              <a:ea typeface="Helvetica Neue" charset="0"/>
              <a:cs typeface="Helvetica Neue" charset="0"/>
            </a:endParaRPr>
          </a:p>
        </p:txBody>
      </p:sp>
      <p:cxnSp>
        <p:nvCxnSpPr>
          <p:cNvPr id="289" name="Straight Arrow Connector 288"/>
          <p:cNvCxnSpPr/>
          <p:nvPr/>
        </p:nvCxnSpPr>
        <p:spPr>
          <a:xfrm flipH="1">
            <a:off x="4843306" y="3928905"/>
            <a:ext cx="974690" cy="150726"/>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2" name="Straight Arrow Connector 291"/>
          <p:cNvCxnSpPr/>
          <p:nvPr/>
        </p:nvCxnSpPr>
        <p:spPr>
          <a:xfrm flipH="1" flipV="1">
            <a:off x="2656260" y="4088491"/>
            <a:ext cx="1383177" cy="11236"/>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37" name="Group 336"/>
          <p:cNvGrpSpPr/>
          <p:nvPr/>
        </p:nvGrpSpPr>
        <p:grpSpPr>
          <a:xfrm>
            <a:off x="6679062" y="4117610"/>
            <a:ext cx="342902" cy="697404"/>
            <a:chOff x="6513080" y="4139328"/>
            <a:chExt cx="342902" cy="697404"/>
          </a:xfrm>
        </p:grpSpPr>
        <p:sp>
          <p:nvSpPr>
            <p:cNvPr id="338" name="Cube 337"/>
            <p:cNvSpPr/>
            <p:nvPr/>
          </p:nvSpPr>
          <p:spPr>
            <a:xfrm>
              <a:off x="6513080" y="4139328"/>
              <a:ext cx="342902" cy="697404"/>
            </a:xfrm>
            <a:prstGeom prst="cub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39" name="Oval 338"/>
            <p:cNvSpPr/>
            <p:nvPr/>
          </p:nvSpPr>
          <p:spPr>
            <a:xfrm>
              <a:off x="6603289" y="4316915"/>
              <a:ext cx="95503" cy="95503"/>
            </a:xfrm>
            <a:prstGeom prst="ellipse">
              <a:avLst/>
            </a:prstGeom>
            <a:solidFill>
              <a:schemeClr val="accent1">
                <a:lumMod val="20000"/>
                <a:lumOff val="80000"/>
              </a:schemeClr>
            </a:solidFill>
            <a:ln>
              <a:solidFill>
                <a:schemeClr val="accent2"/>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40" name="Oval 339"/>
            <p:cNvSpPr>
              <a:spLocks noChangeAspect="1"/>
            </p:cNvSpPr>
            <p:nvPr/>
          </p:nvSpPr>
          <p:spPr>
            <a:xfrm>
              <a:off x="6628180" y="4499231"/>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41" name="Oval 340"/>
            <p:cNvSpPr>
              <a:spLocks noChangeAspect="1"/>
            </p:cNvSpPr>
            <p:nvPr/>
          </p:nvSpPr>
          <p:spPr>
            <a:xfrm>
              <a:off x="6628180" y="4631763"/>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grpSp>
        <p:nvGrpSpPr>
          <p:cNvPr id="342" name="Group 341"/>
          <p:cNvGrpSpPr/>
          <p:nvPr/>
        </p:nvGrpSpPr>
        <p:grpSpPr>
          <a:xfrm>
            <a:off x="7052450" y="4120851"/>
            <a:ext cx="342902" cy="697404"/>
            <a:chOff x="6513080" y="4139328"/>
            <a:chExt cx="342902" cy="697404"/>
          </a:xfrm>
        </p:grpSpPr>
        <p:sp>
          <p:nvSpPr>
            <p:cNvPr id="343" name="Cube 342"/>
            <p:cNvSpPr/>
            <p:nvPr/>
          </p:nvSpPr>
          <p:spPr>
            <a:xfrm>
              <a:off x="6513080" y="4139328"/>
              <a:ext cx="342902" cy="697404"/>
            </a:xfrm>
            <a:prstGeom prst="cub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44" name="Oval 343"/>
            <p:cNvSpPr/>
            <p:nvPr/>
          </p:nvSpPr>
          <p:spPr>
            <a:xfrm>
              <a:off x="6603289" y="4316915"/>
              <a:ext cx="95503" cy="95503"/>
            </a:xfrm>
            <a:prstGeom prst="ellipse">
              <a:avLst/>
            </a:prstGeom>
            <a:solidFill>
              <a:schemeClr val="accent1">
                <a:lumMod val="20000"/>
                <a:lumOff val="80000"/>
              </a:schemeClr>
            </a:solidFill>
            <a:ln>
              <a:solidFill>
                <a:schemeClr val="accent2"/>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45" name="Oval 344"/>
            <p:cNvSpPr>
              <a:spLocks noChangeAspect="1"/>
            </p:cNvSpPr>
            <p:nvPr/>
          </p:nvSpPr>
          <p:spPr>
            <a:xfrm>
              <a:off x="6628180" y="4499231"/>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46" name="Oval 345"/>
            <p:cNvSpPr>
              <a:spLocks noChangeAspect="1"/>
            </p:cNvSpPr>
            <p:nvPr/>
          </p:nvSpPr>
          <p:spPr>
            <a:xfrm>
              <a:off x="6628180" y="4631763"/>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sp>
        <p:nvSpPr>
          <p:cNvPr id="308" name="Oval 307"/>
          <p:cNvSpPr/>
          <p:nvPr/>
        </p:nvSpPr>
        <p:spPr>
          <a:xfrm>
            <a:off x="6151568" y="4780818"/>
            <a:ext cx="1822699" cy="303308"/>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nvGrpSpPr>
          <p:cNvPr id="316" name="Group 315"/>
          <p:cNvGrpSpPr/>
          <p:nvPr/>
        </p:nvGrpSpPr>
        <p:grpSpPr>
          <a:xfrm>
            <a:off x="6452792" y="4290054"/>
            <a:ext cx="342902" cy="697404"/>
            <a:chOff x="6513080" y="4139328"/>
            <a:chExt cx="342902" cy="697404"/>
          </a:xfrm>
        </p:grpSpPr>
        <p:sp>
          <p:nvSpPr>
            <p:cNvPr id="309" name="Cube 308"/>
            <p:cNvSpPr/>
            <p:nvPr/>
          </p:nvSpPr>
          <p:spPr>
            <a:xfrm>
              <a:off x="6513080" y="4139328"/>
              <a:ext cx="342902" cy="697404"/>
            </a:xfrm>
            <a:prstGeom prst="cub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13" name="Oval 312"/>
            <p:cNvSpPr/>
            <p:nvPr/>
          </p:nvSpPr>
          <p:spPr>
            <a:xfrm>
              <a:off x="6603289" y="4316915"/>
              <a:ext cx="95503" cy="95503"/>
            </a:xfrm>
            <a:prstGeom prst="ellipse">
              <a:avLst/>
            </a:prstGeom>
            <a:solidFill>
              <a:schemeClr val="accent1">
                <a:lumMod val="20000"/>
                <a:lumOff val="80000"/>
              </a:schemeClr>
            </a:solidFill>
            <a:ln>
              <a:solidFill>
                <a:schemeClr val="accent2"/>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14" name="Oval 313"/>
            <p:cNvSpPr>
              <a:spLocks noChangeAspect="1"/>
            </p:cNvSpPr>
            <p:nvPr/>
          </p:nvSpPr>
          <p:spPr>
            <a:xfrm>
              <a:off x="6628180" y="4499231"/>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15" name="Oval 314"/>
            <p:cNvSpPr>
              <a:spLocks noChangeAspect="1"/>
            </p:cNvSpPr>
            <p:nvPr/>
          </p:nvSpPr>
          <p:spPr>
            <a:xfrm>
              <a:off x="6628180" y="4631763"/>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grpSp>
        <p:nvGrpSpPr>
          <p:cNvPr id="322" name="Group 321"/>
          <p:cNvGrpSpPr/>
          <p:nvPr/>
        </p:nvGrpSpPr>
        <p:grpSpPr>
          <a:xfrm>
            <a:off x="6764781" y="4282387"/>
            <a:ext cx="342902" cy="697404"/>
            <a:chOff x="6513080" y="4139328"/>
            <a:chExt cx="342902" cy="697404"/>
          </a:xfrm>
        </p:grpSpPr>
        <p:sp>
          <p:nvSpPr>
            <p:cNvPr id="323" name="Cube 322"/>
            <p:cNvSpPr/>
            <p:nvPr/>
          </p:nvSpPr>
          <p:spPr>
            <a:xfrm>
              <a:off x="6513080" y="4139328"/>
              <a:ext cx="342902" cy="697404"/>
            </a:xfrm>
            <a:prstGeom prst="cub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24" name="Oval 323"/>
            <p:cNvSpPr/>
            <p:nvPr/>
          </p:nvSpPr>
          <p:spPr>
            <a:xfrm>
              <a:off x="6603289" y="4316915"/>
              <a:ext cx="95503" cy="95503"/>
            </a:xfrm>
            <a:prstGeom prst="ellipse">
              <a:avLst/>
            </a:prstGeom>
            <a:solidFill>
              <a:schemeClr val="accent1">
                <a:lumMod val="20000"/>
                <a:lumOff val="80000"/>
              </a:schemeClr>
            </a:solidFill>
            <a:ln>
              <a:solidFill>
                <a:schemeClr val="accent2"/>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25" name="Oval 324"/>
            <p:cNvSpPr>
              <a:spLocks noChangeAspect="1"/>
            </p:cNvSpPr>
            <p:nvPr/>
          </p:nvSpPr>
          <p:spPr>
            <a:xfrm>
              <a:off x="6628180" y="4499231"/>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26" name="Oval 325"/>
            <p:cNvSpPr>
              <a:spLocks noChangeAspect="1"/>
            </p:cNvSpPr>
            <p:nvPr/>
          </p:nvSpPr>
          <p:spPr>
            <a:xfrm>
              <a:off x="6628180" y="4631763"/>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grpSp>
        <p:nvGrpSpPr>
          <p:cNvPr id="327" name="Group 326"/>
          <p:cNvGrpSpPr/>
          <p:nvPr/>
        </p:nvGrpSpPr>
        <p:grpSpPr>
          <a:xfrm>
            <a:off x="7078456" y="4274720"/>
            <a:ext cx="342902" cy="697404"/>
            <a:chOff x="6513080" y="4139328"/>
            <a:chExt cx="342902" cy="697404"/>
          </a:xfrm>
        </p:grpSpPr>
        <p:sp>
          <p:nvSpPr>
            <p:cNvPr id="328" name="Cube 327"/>
            <p:cNvSpPr/>
            <p:nvPr/>
          </p:nvSpPr>
          <p:spPr>
            <a:xfrm>
              <a:off x="6513080" y="4139328"/>
              <a:ext cx="342902" cy="697404"/>
            </a:xfrm>
            <a:prstGeom prst="cub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29" name="Oval 328"/>
            <p:cNvSpPr/>
            <p:nvPr/>
          </p:nvSpPr>
          <p:spPr>
            <a:xfrm>
              <a:off x="6603289" y="4316915"/>
              <a:ext cx="95503" cy="95503"/>
            </a:xfrm>
            <a:prstGeom prst="ellipse">
              <a:avLst/>
            </a:prstGeom>
            <a:solidFill>
              <a:schemeClr val="accent1">
                <a:lumMod val="20000"/>
                <a:lumOff val="80000"/>
              </a:schemeClr>
            </a:solidFill>
            <a:ln>
              <a:solidFill>
                <a:schemeClr val="accent2"/>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30" name="Oval 329"/>
            <p:cNvSpPr>
              <a:spLocks noChangeAspect="1"/>
            </p:cNvSpPr>
            <p:nvPr/>
          </p:nvSpPr>
          <p:spPr>
            <a:xfrm>
              <a:off x="6628180" y="4499231"/>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31" name="Oval 330"/>
            <p:cNvSpPr>
              <a:spLocks noChangeAspect="1"/>
            </p:cNvSpPr>
            <p:nvPr/>
          </p:nvSpPr>
          <p:spPr>
            <a:xfrm>
              <a:off x="6628180" y="4631763"/>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grpSp>
        <p:nvGrpSpPr>
          <p:cNvPr id="332" name="Group 331"/>
          <p:cNvGrpSpPr/>
          <p:nvPr/>
        </p:nvGrpSpPr>
        <p:grpSpPr>
          <a:xfrm>
            <a:off x="7392131" y="4266589"/>
            <a:ext cx="342902" cy="697404"/>
            <a:chOff x="6513080" y="4139328"/>
            <a:chExt cx="342902" cy="697404"/>
          </a:xfrm>
        </p:grpSpPr>
        <p:sp>
          <p:nvSpPr>
            <p:cNvPr id="333" name="Cube 332"/>
            <p:cNvSpPr/>
            <p:nvPr/>
          </p:nvSpPr>
          <p:spPr>
            <a:xfrm>
              <a:off x="6513080" y="4139328"/>
              <a:ext cx="342902" cy="697404"/>
            </a:xfrm>
            <a:prstGeom prst="cub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34" name="Oval 333"/>
            <p:cNvSpPr/>
            <p:nvPr/>
          </p:nvSpPr>
          <p:spPr>
            <a:xfrm>
              <a:off x="6603289" y="4316915"/>
              <a:ext cx="95503" cy="95503"/>
            </a:xfrm>
            <a:prstGeom prst="ellipse">
              <a:avLst/>
            </a:prstGeom>
            <a:solidFill>
              <a:schemeClr val="accent1">
                <a:lumMod val="20000"/>
                <a:lumOff val="80000"/>
              </a:schemeClr>
            </a:solidFill>
            <a:ln>
              <a:solidFill>
                <a:schemeClr val="accent2"/>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35" name="Oval 334"/>
            <p:cNvSpPr>
              <a:spLocks noChangeAspect="1"/>
            </p:cNvSpPr>
            <p:nvPr/>
          </p:nvSpPr>
          <p:spPr>
            <a:xfrm>
              <a:off x="6628180" y="4499231"/>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36" name="Oval 335"/>
            <p:cNvSpPr>
              <a:spLocks noChangeAspect="1"/>
            </p:cNvSpPr>
            <p:nvPr/>
          </p:nvSpPr>
          <p:spPr>
            <a:xfrm>
              <a:off x="6628180" y="4631763"/>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spTree>
    <p:extLst>
      <p:ext uri="{BB962C8B-B14F-4D97-AF65-F5344CB8AC3E}">
        <p14:creationId xmlns:p14="http://schemas.microsoft.com/office/powerpoint/2010/main" val="1657644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a:xfrm>
            <a:off x="6752493" y="2571750"/>
            <a:ext cx="2391506" cy="2571750"/>
          </a:xfrm>
        </p:spPr>
        <p:txBody>
          <a:bodyPr/>
          <a:lstStyle/>
          <a:p>
            <a:r>
              <a:rPr lang="en-US" err="1"/>
              <a:t>Herramientas</a:t>
            </a:r>
            <a:r>
              <a:rPr lang="en-US"/>
              <a:t> e </a:t>
            </a:r>
            <a:r>
              <a:rPr lang="en-US" err="1"/>
              <a:t>Infraestructura</a:t>
            </a:r>
            <a:endParaRPr lang="en-US"/>
          </a:p>
          <a:p>
            <a:pPr marL="109728" indent="-109728">
              <a:lnSpc>
                <a:spcPct val="120000"/>
              </a:lnSpc>
              <a:spcAft>
                <a:spcPts val="400"/>
              </a:spcAft>
              <a:buFont typeface="Arial"/>
              <a:buChar char="•"/>
            </a:pPr>
            <a:r>
              <a:rPr lang="en-US" err="1">
                <a:solidFill>
                  <a:srgbClr val="DDDDDD"/>
                </a:solidFill>
              </a:rPr>
              <a:t>Necesidad</a:t>
            </a:r>
            <a:r>
              <a:rPr lang="en-US">
                <a:solidFill>
                  <a:srgbClr val="DDDDDD"/>
                </a:solidFill>
              </a:rPr>
              <a:t> de un </a:t>
            </a:r>
            <a:r>
              <a:rPr lang="en-US" err="1">
                <a:solidFill>
                  <a:srgbClr val="DDDDDD"/>
                </a:solidFill>
              </a:rPr>
              <a:t>ambiente</a:t>
            </a:r>
            <a:r>
              <a:rPr lang="en-US">
                <a:solidFill>
                  <a:srgbClr val="DDDDDD"/>
                </a:solidFill>
              </a:rPr>
              <a:t> que </a:t>
            </a:r>
            <a:r>
              <a:rPr lang="en-US" err="1">
                <a:solidFill>
                  <a:srgbClr val="DDDDDD"/>
                </a:solidFill>
              </a:rPr>
              <a:t>permita</a:t>
            </a:r>
            <a:r>
              <a:rPr lang="en-US">
                <a:solidFill>
                  <a:srgbClr val="DDDDDD"/>
                </a:solidFill>
              </a:rPr>
              <a:t> “</a:t>
            </a:r>
            <a:r>
              <a:rPr lang="en-US" err="1">
                <a:solidFill>
                  <a:srgbClr val="DDDDDD"/>
                </a:solidFill>
              </a:rPr>
              <a:t>fallos</a:t>
            </a:r>
            <a:r>
              <a:rPr lang="en-US">
                <a:solidFill>
                  <a:srgbClr val="DDDDDD"/>
                </a:solidFill>
              </a:rPr>
              <a:t> </a:t>
            </a:r>
            <a:r>
              <a:rPr lang="en-US" err="1">
                <a:solidFill>
                  <a:srgbClr val="DDDDDD"/>
                </a:solidFill>
              </a:rPr>
              <a:t>rápidos</a:t>
            </a:r>
            <a:r>
              <a:rPr lang="en-US">
                <a:solidFill>
                  <a:srgbClr val="DDDDDD"/>
                </a:solidFill>
              </a:rPr>
              <a:t>”</a:t>
            </a:r>
          </a:p>
          <a:p>
            <a:pPr marL="109728" indent="-109728">
              <a:lnSpc>
                <a:spcPct val="120000"/>
              </a:lnSpc>
              <a:spcAft>
                <a:spcPts val="400"/>
              </a:spcAft>
              <a:buFont typeface="Arial"/>
              <a:buChar char="•"/>
            </a:pPr>
            <a:r>
              <a:rPr lang="en-US" err="1">
                <a:solidFill>
                  <a:srgbClr val="DDDDDD"/>
                </a:solidFill>
              </a:rPr>
              <a:t>Herramientas</a:t>
            </a:r>
            <a:r>
              <a:rPr lang="en-US">
                <a:solidFill>
                  <a:srgbClr val="DDDDDD"/>
                </a:solidFill>
              </a:rPr>
              <a:t> que no </a:t>
            </a:r>
            <a:r>
              <a:rPr lang="en-US" err="1">
                <a:solidFill>
                  <a:srgbClr val="DDDDDD"/>
                </a:solidFill>
              </a:rPr>
              <a:t>permiten</a:t>
            </a:r>
            <a:r>
              <a:rPr lang="en-US">
                <a:solidFill>
                  <a:srgbClr val="DDDDDD"/>
                </a:solidFill>
              </a:rPr>
              <a:t> </a:t>
            </a:r>
            <a:r>
              <a:rPr lang="en-US" err="1">
                <a:solidFill>
                  <a:srgbClr val="DDDDDD"/>
                </a:solidFill>
              </a:rPr>
              <a:t>colaboración</a:t>
            </a:r>
            <a:endParaRPr lang="en-US">
              <a:solidFill>
                <a:srgbClr val="DDDDDD"/>
              </a:solidFill>
            </a:endParaRPr>
          </a:p>
        </p:txBody>
      </p:sp>
      <p:sp>
        <p:nvSpPr>
          <p:cNvPr id="3" name="Content Placeholder 2"/>
          <p:cNvSpPr>
            <a:spLocks noGrp="1"/>
          </p:cNvSpPr>
          <p:nvPr>
            <p:ph sz="quarter" idx="16"/>
          </p:nvPr>
        </p:nvSpPr>
        <p:spPr>
          <a:xfrm>
            <a:off x="2285999" y="2571750"/>
            <a:ext cx="2436725" cy="2571750"/>
          </a:xfrm>
        </p:spPr>
        <p:txBody>
          <a:bodyPr/>
          <a:lstStyle/>
          <a:p>
            <a:r>
              <a:rPr lang="en-US" err="1"/>
              <a:t>Gobierno</a:t>
            </a:r>
            <a:endParaRPr lang="en-US"/>
          </a:p>
          <a:p>
            <a:pPr marL="109728" indent="-109728">
              <a:lnSpc>
                <a:spcPct val="120000"/>
              </a:lnSpc>
              <a:spcAft>
                <a:spcPts val="400"/>
              </a:spcAft>
              <a:buFont typeface="Arial"/>
              <a:buChar char="•"/>
            </a:pPr>
            <a:r>
              <a:rPr lang="en-US">
                <a:solidFill>
                  <a:srgbClr val="DDDDDD"/>
                </a:solidFill>
              </a:rPr>
              <a:t>Si la data no </a:t>
            </a:r>
            <a:r>
              <a:rPr lang="en-US" err="1">
                <a:solidFill>
                  <a:srgbClr val="DDDDDD"/>
                </a:solidFill>
              </a:rPr>
              <a:t>está</a:t>
            </a:r>
            <a:r>
              <a:rPr lang="en-US">
                <a:solidFill>
                  <a:srgbClr val="DDDDDD"/>
                </a:solidFill>
              </a:rPr>
              <a:t> </a:t>
            </a:r>
            <a:r>
              <a:rPr lang="en-US" err="1">
                <a:solidFill>
                  <a:srgbClr val="DDDDDD"/>
                </a:solidFill>
              </a:rPr>
              <a:t>segura</a:t>
            </a:r>
            <a:r>
              <a:rPr lang="en-US">
                <a:solidFill>
                  <a:srgbClr val="DDDDDD"/>
                </a:solidFill>
              </a:rPr>
              <a:t>, el auto </a:t>
            </a:r>
            <a:r>
              <a:rPr lang="en-US" err="1">
                <a:solidFill>
                  <a:srgbClr val="DDDDDD"/>
                </a:solidFill>
              </a:rPr>
              <a:t>servicio</a:t>
            </a:r>
            <a:r>
              <a:rPr lang="en-US">
                <a:solidFill>
                  <a:srgbClr val="DDDDDD"/>
                </a:solidFill>
              </a:rPr>
              <a:t> no </a:t>
            </a:r>
            <a:r>
              <a:rPr lang="en-US" err="1">
                <a:solidFill>
                  <a:srgbClr val="DDDDDD"/>
                </a:solidFill>
              </a:rPr>
              <a:t>será</a:t>
            </a:r>
            <a:r>
              <a:rPr lang="en-US">
                <a:solidFill>
                  <a:srgbClr val="DDDDDD"/>
                </a:solidFill>
              </a:rPr>
              <a:t> </a:t>
            </a:r>
            <a:r>
              <a:rPr lang="en-US" err="1">
                <a:solidFill>
                  <a:srgbClr val="DDDDDD"/>
                </a:solidFill>
              </a:rPr>
              <a:t>una</a:t>
            </a:r>
            <a:r>
              <a:rPr lang="en-US">
                <a:solidFill>
                  <a:srgbClr val="DDDDDD"/>
                </a:solidFill>
              </a:rPr>
              <a:t> </a:t>
            </a:r>
            <a:r>
              <a:rPr lang="en-US" err="1">
                <a:solidFill>
                  <a:srgbClr val="DDDDDD"/>
                </a:solidFill>
              </a:rPr>
              <a:t>realidad</a:t>
            </a:r>
            <a:endParaRPr lang="en-US">
              <a:solidFill>
                <a:srgbClr val="DDDDDD"/>
              </a:solidFill>
            </a:endParaRPr>
          </a:p>
          <a:p>
            <a:pPr marL="109728" indent="-109728">
              <a:lnSpc>
                <a:spcPct val="120000"/>
              </a:lnSpc>
              <a:spcAft>
                <a:spcPts val="400"/>
              </a:spcAft>
              <a:buFont typeface="Arial"/>
              <a:buChar char="•"/>
            </a:pPr>
            <a:r>
              <a:rPr lang="en-US" err="1">
                <a:solidFill>
                  <a:srgbClr val="DDDDDD"/>
                </a:solidFill>
              </a:rPr>
              <a:t>Retos</a:t>
            </a:r>
            <a:r>
              <a:rPr lang="en-US">
                <a:solidFill>
                  <a:srgbClr val="DDDDDD"/>
                </a:solidFill>
              </a:rPr>
              <a:t> para </a:t>
            </a:r>
            <a:r>
              <a:rPr lang="en-US" err="1">
                <a:solidFill>
                  <a:srgbClr val="DDDDDD"/>
                </a:solidFill>
              </a:rPr>
              <a:t>entender</a:t>
            </a:r>
            <a:r>
              <a:rPr lang="en-US">
                <a:solidFill>
                  <a:srgbClr val="DDDDDD"/>
                </a:solidFill>
              </a:rPr>
              <a:t> la </a:t>
            </a:r>
            <a:r>
              <a:rPr lang="en-US" err="1">
                <a:solidFill>
                  <a:srgbClr val="DDDDDD"/>
                </a:solidFill>
              </a:rPr>
              <a:t>historía</a:t>
            </a:r>
            <a:r>
              <a:rPr lang="en-US">
                <a:solidFill>
                  <a:srgbClr val="DDDDDD"/>
                </a:solidFill>
              </a:rPr>
              <a:t> de </a:t>
            </a:r>
            <a:r>
              <a:rPr lang="en-US" err="1">
                <a:solidFill>
                  <a:srgbClr val="DDDDDD"/>
                </a:solidFill>
              </a:rPr>
              <a:t>los</a:t>
            </a:r>
            <a:r>
              <a:rPr lang="en-US">
                <a:solidFill>
                  <a:srgbClr val="DDDDDD"/>
                </a:solidFill>
              </a:rPr>
              <a:t> </a:t>
            </a:r>
            <a:r>
              <a:rPr lang="en-US" err="1">
                <a:solidFill>
                  <a:srgbClr val="DDDDDD"/>
                </a:solidFill>
              </a:rPr>
              <a:t>datos</a:t>
            </a:r>
            <a:r>
              <a:rPr lang="en-US">
                <a:solidFill>
                  <a:srgbClr val="DDDDDD"/>
                </a:solidFill>
              </a:rPr>
              <a:t> para </a:t>
            </a:r>
            <a:r>
              <a:rPr lang="en-US" err="1">
                <a:solidFill>
                  <a:srgbClr val="DDDDDD"/>
                </a:solidFill>
              </a:rPr>
              <a:t>tener</a:t>
            </a:r>
            <a:r>
              <a:rPr lang="en-US">
                <a:solidFill>
                  <a:srgbClr val="DDDDDD"/>
                </a:solidFill>
              </a:rPr>
              <a:t> </a:t>
            </a:r>
            <a:r>
              <a:rPr lang="en-US" err="1">
                <a:solidFill>
                  <a:srgbClr val="DDDDDD"/>
                </a:solidFill>
              </a:rPr>
              <a:t>una</a:t>
            </a:r>
            <a:r>
              <a:rPr lang="en-US">
                <a:solidFill>
                  <a:srgbClr val="DDDDDD"/>
                </a:solidFill>
              </a:rPr>
              <a:t> vista </a:t>
            </a:r>
            <a:r>
              <a:rPr lang="en-US" err="1">
                <a:solidFill>
                  <a:srgbClr val="DDDDDD"/>
                </a:solidFill>
              </a:rPr>
              <a:t>única</a:t>
            </a:r>
            <a:endParaRPr lang="en-US">
              <a:solidFill>
                <a:srgbClr val="DDDDDD"/>
              </a:solidFill>
            </a:endParaRPr>
          </a:p>
        </p:txBody>
      </p:sp>
      <p:sp>
        <p:nvSpPr>
          <p:cNvPr id="4" name="Content Placeholder 3"/>
          <p:cNvSpPr>
            <a:spLocks noGrp="1"/>
          </p:cNvSpPr>
          <p:nvPr>
            <p:ph sz="quarter" idx="17"/>
          </p:nvPr>
        </p:nvSpPr>
        <p:spPr/>
        <p:txBody>
          <a:bodyPr/>
          <a:lstStyle/>
          <a:p>
            <a:r>
              <a:rPr lang="en-US" err="1"/>
              <a:t>Conocimiento</a:t>
            </a:r>
            <a:endParaRPr lang="en-US"/>
          </a:p>
          <a:p>
            <a:pPr marL="109728" indent="-109728">
              <a:lnSpc>
                <a:spcPct val="120000"/>
              </a:lnSpc>
              <a:spcAft>
                <a:spcPts val="400"/>
              </a:spcAft>
              <a:buFont typeface="Arial"/>
              <a:buChar char="•"/>
            </a:pPr>
            <a:r>
              <a:rPr lang="en-US">
                <a:solidFill>
                  <a:srgbClr val="DDDDDD"/>
                </a:solidFill>
              </a:rPr>
              <a:t>Los </a:t>
            </a:r>
            <a:r>
              <a:rPr lang="en-US" err="1">
                <a:solidFill>
                  <a:srgbClr val="DDDDDD"/>
                </a:solidFill>
              </a:rPr>
              <a:t>conocimientos</a:t>
            </a:r>
            <a:r>
              <a:rPr lang="en-US">
                <a:solidFill>
                  <a:srgbClr val="DDDDDD"/>
                </a:solidFill>
              </a:rPr>
              <a:t> de </a:t>
            </a:r>
            <a:r>
              <a:rPr lang="en-US" err="1">
                <a:solidFill>
                  <a:srgbClr val="DDDDDD"/>
                </a:solidFill>
              </a:rPr>
              <a:t>ciencia</a:t>
            </a:r>
            <a:r>
              <a:rPr lang="en-US">
                <a:solidFill>
                  <a:srgbClr val="DDDDDD"/>
                </a:solidFill>
              </a:rPr>
              <a:t> de </a:t>
            </a:r>
            <a:r>
              <a:rPr lang="en-US" err="1">
                <a:solidFill>
                  <a:srgbClr val="DDDDDD"/>
                </a:solidFill>
              </a:rPr>
              <a:t>datos</a:t>
            </a:r>
            <a:r>
              <a:rPr lang="en-US">
                <a:solidFill>
                  <a:srgbClr val="DDDDDD"/>
                </a:solidFill>
              </a:rPr>
              <a:t> </a:t>
            </a:r>
            <a:r>
              <a:rPr lang="en-US" err="1">
                <a:solidFill>
                  <a:srgbClr val="DDDDDD"/>
                </a:solidFill>
              </a:rPr>
              <a:t>tiene</a:t>
            </a:r>
            <a:r>
              <a:rPr lang="en-US">
                <a:solidFill>
                  <a:srgbClr val="DDDDDD"/>
                </a:solidFill>
              </a:rPr>
              <a:t> </a:t>
            </a:r>
            <a:r>
              <a:rPr lang="en-US" err="1">
                <a:solidFill>
                  <a:srgbClr val="DDDDDD"/>
                </a:solidFill>
              </a:rPr>
              <a:t>poca</a:t>
            </a:r>
            <a:r>
              <a:rPr lang="en-US">
                <a:solidFill>
                  <a:srgbClr val="DDDDDD"/>
                </a:solidFill>
              </a:rPr>
              <a:t> </a:t>
            </a:r>
            <a:r>
              <a:rPr lang="en-US" err="1">
                <a:solidFill>
                  <a:srgbClr val="DDDDDD"/>
                </a:solidFill>
              </a:rPr>
              <a:t>oefrta</a:t>
            </a:r>
            <a:r>
              <a:rPr lang="en-US">
                <a:solidFill>
                  <a:srgbClr val="DDDDDD"/>
                </a:solidFill>
              </a:rPr>
              <a:t> y </a:t>
            </a:r>
            <a:r>
              <a:rPr lang="en-US" err="1">
                <a:solidFill>
                  <a:srgbClr val="DDDDDD"/>
                </a:solidFill>
              </a:rPr>
              <a:t>mucha</a:t>
            </a:r>
            <a:r>
              <a:rPr lang="en-US">
                <a:solidFill>
                  <a:srgbClr val="DDDDDD"/>
                </a:solidFill>
              </a:rPr>
              <a:t> </a:t>
            </a:r>
            <a:r>
              <a:rPr lang="en-US" err="1">
                <a:solidFill>
                  <a:srgbClr val="DDDDDD"/>
                </a:solidFill>
              </a:rPr>
              <a:t>demanda</a:t>
            </a:r>
            <a:endParaRPr lang="en-US">
              <a:solidFill>
                <a:srgbClr val="DDDDDD"/>
              </a:solidFill>
            </a:endParaRPr>
          </a:p>
          <a:p>
            <a:pPr marL="109728" indent="-109728">
              <a:lnSpc>
                <a:spcPct val="120000"/>
              </a:lnSpc>
              <a:spcAft>
                <a:spcPts val="400"/>
              </a:spcAft>
              <a:buFont typeface="Arial"/>
              <a:buChar char="•"/>
            </a:pPr>
            <a:r>
              <a:rPr lang="en-US" err="1">
                <a:solidFill>
                  <a:srgbClr val="DDDDDD"/>
                </a:solidFill>
              </a:rPr>
              <a:t>Formar</a:t>
            </a:r>
            <a:r>
              <a:rPr lang="en-US">
                <a:solidFill>
                  <a:srgbClr val="DDDDDD"/>
                </a:solidFill>
              </a:rPr>
              <a:t> </a:t>
            </a:r>
            <a:r>
              <a:rPr lang="en-US" err="1">
                <a:solidFill>
                  <a:srgbClr val="DDDDDD"/>
                </a:solidFill>
              </a:rPr>
              <a:t>nuevos</a:t>
            </a:r>
            <a:r>
              <a:rPr lang="en-US">
                <a:solidFill>
                  <a:srgbClr val="DDDDDD"/>
                </a:solidFill>
              </a:rPr>
              <a:t> </a:t>
            </a:r>
            <a:r>
              <a:rPr lang="en-US" err="1">
                <a:solidFill>
                  <a:srgbClr val="DDDDDD"/>
                </a:solidFill>
              </a:rPr>
              <a:t>profesionales</a:t>
            </a:r>
            <a:r>
              <a:rPr lang="en-US">
                <a:solidFill>
                  <a:srgbClr val="DDDDDD"/>
                </a:solidFill>
              </a:rPr>
              <a:t> de </a:t>
            </a:r>
            <a:r>
              <a:rPr lang="en-US" err="1">
                <a:solidFill>
                  <a:srgbClr val="DDDDDD"/>
                </a:solidFill>
              </a:rPr>
              <a:t>datos</a:t>
            </a:r>
            <a:r>
              <a:rPr lang="en-US">
                <a:solidFill>
                  <a:srgbClr val="DDDDDD"/>
                </a:solidFill>
              </a:rPr>
              <a:t> </a:t>
            </a:r>
            <a:r>
              <a:rPr lang="en-US" err="1">
                <a:solidFill>
                  <a:srgbClr val="DDDDDD"/>
                </a:solidFill>
              </a:rPr>
              <a:t>es</a:t>
            </a:r>
            <a:r>
              <a:rPr lang="en-US">
                <a:solidFill>
                  <a:srgbClr val="DDDDDD"/>
                </a:solidFill>
              </a:rPr>
              <a:t> </a:t>
            </a:r>
            <a:r>
              <a:rPr lang="en-US" err="1">
                <a:solidFill>
                  <a:srgbClr val="DDDDDD"/>
                </a:solidFill>
              </a:rPr>
              <a:t>escencial</a:t>
            </a:r>
            <a:endParaRPr lang="en-US">
              <a:solidFill>
                <a:srgbClr val="DDDDDD"/>
              </a:solidFill>
            </a:endParaRPr>
          </a:p>
        </p:txBody>
      </p:sp>
      <p:sp>
        <p:nvSpPr>
          <p:cNvPr id="5" name="Content Placeholder 4"/>
          <p:cNvSpPr>
            <a:spLocks noGrp="1"/>
          </p:cNvSpPr>
          <p:nvPr>
            <p:ph sz="quarter" idx="18"/>
          </p:nvPr>
        </p:nvSpPr>
        <p:spPr/>
        <p:txBody>
          <a:bodyPr/>
          <a:lstStyle/>
          <a:p>
            <a:r>
              <a:rPr lang="en-US" err="1"/>
              <a:t>Datos</a:t>
            </a:r>
            <a:endParaRPr lang="en-US"/>
          </a:p>
          <a:p>
            <a:pPr marL="109728" indent="-109728">
              <a:lnSpc>
                <a:spcPct val="120000"/>
              </a:lnSpc>
              <a:spcAft>
                <a:spcPts val="400"/>
              </a:spcAft>
              <a:buFont typeface="Arial"/>
              <a:buChar char="•"/>
            </a:pPr>
            <a:r>
              <a:rPr lang="en-US">
                <a:solidFill>
                  <a:srgbClr val="DDDDDD"/>
                </a:solidFill>
              </a:rPr>
              <a:t>Los </a:t>
            </a:r>
            <a:r>
              <a:rPr lang="en-US" err="1">
                <a:solidFill>
                  <a:srgbClr val="DDDDDD"/>
                </a:solidFill>
              </a:rPr>
              <a:t>datos</a:t>
            </a:r>
            <a:r>
              <a:rPr lang="en-US">
                <a:solidFill>
                  <a:srgbClr val="DDDDDD"/>
                </a:solidFill>
              </a:rPr>
              <a:t> </a:t>
            </a:r>
            <a:r>
              <a:rPr lang="en-US" err="1">
                <a:solidFill>
                  <a:srgbClr val="DDDDDD"/>
                </a:solidFill>
              </a:rPr>
              <a:t>residen</a:t>
            </a:r>
            <a:r>
              <a:rPr lang="en-US">
                <a:solidFill>
                  <a:srgbClr val="DDDDDD"/>
                </a:solidFill>
              </a:rPr>
              <a:t> </a:t>
            </a:r>
            <a:r>
              <a:rPr lang="en-US" err="1">
                <a:solidFill>
                  <a:srgbClr val="DDDDDD"/>
                </a:solidFill>
              </a:rPr>
              <a:t>en</a:t>
            </a:r>
            <a:r>
              <a:rPr lang="en-US">
                <a:solidFill>
                  <a:srgbClr val="DDDDDD"/>
                </a:solidFill>
              </a:rPr>
              <a:t> silos y son </a:t>
            </a:r>
            <a:r>
              <a:rPr lang="en-US" err="1">
                <a:solidFill>
                  <a:srgbClr val="DDDDDD"/>
                </a:solidFill>
              </a:rPr>
              <a:t>difíciles</a:t>
            </a:r>
            <a:r>
              <a:rPr lang="en-US">
                <a:solidFill>
                  <a:srgbClr val="DDDDDD"/>
                </a:solidFill>
              </a:rPr>
              <a:t> de </a:t>
            </a:r>
            <a:r>
              <a:rPr lang="en-US" err="1">
                <a:solidFill>
                  <a:srgbClr val="DDDDDD"/>
                </a:solidFill>
              </a:rPr>
              <a:t>acceder</a:t>
            </a:r>
            <a:endParaRPr lang="en-US">
              <a:solidFill>
                <a:srgbClr val="DDDDDD"/>
              </a:solidFill>
            </a:endParaRPr>
          </a:p>
          <a:p>
            <a:pPr marL="109728" indent="-109728">
              <a:lnSpc>
                <a:spcPct val="120000"/>
              </a:lnSpc>
              <a:spcAft>
                <a:spcPts val="400"/>
              </a:spcAft>
              <a:buFont typeface="Arial"/>
              <a:buChar char="•"/>
            </a:pPr>
            <a:r>
              <a:rPr lang="en-US" err="1">
                <a:solidFill>
                  <a:srgbClr val="DDDDDD"/>
                </a:solidFill>
              </a:rPr>
              <a:t>Datos</a:t>
            </a:r>
            <a:r>
              <a:rPr lang="en-US">
                <a:solidFill>
                  <a:srgbClr val="DDDDDD"/>
                </a:solidFill>
              </a:rPr>
              <a:t> </a:t>
            </a:r>
            <a:r>
              <a:rPr lang="en-US" err="1">
                <a:solidFill>
                  <a:srgbClr val="DDDDDD"/>
                </a:solidFill>
              </a:rPr>
              <a:t>externos</a:t>
            </a:r>
            <a:r>
              <a:rPr lang="en-US">
                <a:solidFill>
                  <a:srgbClr val="DDDDDD"/>
                </a:solidFill>
              </a:rPr>
              <a:t> y no </a:t>
            </a:r>
            <a:r>
              <a:rPr lang="en-US" err="1">
                <a:solidFill>
                  <a:srgbClr val="DDDDDD"/>
                </a:solidFill>
              </a:rPr>
              <a:t>estructurados</a:t>
            </a:r>
            <a:r>
              <a:rPr lang="en-US">
                <a:solidFill>
                  <a:srgbClr val="DDDDDD"/>
                </a:solidFill>
              </a:rPr>
              <a:t> no son </a:t>
            </a:r>
            <a:r>
              <a:rPr lang="en-US" err="1">
                <a:solidFill>
                  <a:srgbClr val="DDDDDD"/>
                </a:solidFill>
              </a:rPr>
              <a:t>considerados</a:t>
            </a:r>
            <a:endParaRPr lang="en-US">
              <a:solidFill>
                <a:srgbClr val="DDDDDD"/>
              </a:solidFill>
            </a:endParaRPr>
          </a:p>
        </p:txBody>
      </p:sp>
      <p:sp>
        <p:nvSpPr>
          <p:cNvPr id="6" name="Slide Number Placeholder 5"/>
          <p:cNvSpPr>
            <a:spLocks noGrp="1"/>
          </p:cNvSpPr>
          <p:nvPr>
            <p:ph type="sldNum" sz="quarter" idx="10"/>
          </p:nvPr>
        </p:nvSpPr>
        <p:spPr/>
        <p:txBody>
          <a:bodyPr/>
          <a:lstStyle/>
          <a:p>
            <a:fld id="{D0BE6F14-FF48-0F4F-A8AA-2E3F25371E4A}" type="slidenum">
              <a:rPr lang="en-US" smtClean="0"/>
              <a:pPr/>
              <a:t>7</a:t>
            </a:fld>
            <a:endParaRPr lang="en-US"/>
          </a:p>
        </p:txBody>
      </p:sp>
      <p:sp>
        <p:nvSpPr>
          <p:cNvPr id="7" name="Title 6"/>
          <p:cNvSpPr>
            <a:spLocks noGrp="1"/>
          </p:cNvSpPr>
          <p:nvPr>
            <p:ph type="title"/>
          </p:nvPr>
        </p:nvSpPr>
        <p:spPr/>
        <p:txBody>
          <a:bodyPr/>
          <a:lstStyle/>
          <a:p>
            <a:r>
              <a:rPr lang="en-US" sz="4400"/>
              <a:t>Por que las </a:t>
            </a:r>
            <a:r>
              <a:rPr lang="en-US" sz="4400" err="1"/>
              <a:t>empresas</a:t>
            </a:r>
            <a:r>
              <a:rPr lang="en-US" sz="4400"/>
              <a:t> </a:t>
            </a:r>
            <a:r>
              <a:rPr lang="en-US" sz="4400" err="1"/>
              <a:t>están</a:t>
            </a:r>
            <a:r>
              <a:rPr lang="en-US" sz="4400"/>
              <a:t> </a:t>
            </a:r>
            <a:r>
              <a:rPr lang="en-US" sz="4400" err="1"/>
              <a:t>sufriendo</a:t>
            </a:r>
            <a:r>
              <a:rPr lang="en-US" sz="4400"/>
              <a:t> para </a:t>
            </a:r>
            <a:r>
              <a:rPr lang="en-US" sz="4400" err="1"/>
              <a:t>capturar</a:t>
            </a:r>
            <a:r>
              <a:rPr lang="en-US" sz="4400"/>
              <a:t> el valor real de la IA?</a:t>
            </a:r>
          </a:p>
        </p:txBody>
      </p:sp>
      <p:sp>
        <p:nvSpPr>
          <p:cNvPr id="8" name="Footer Placeholder 7"/>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1332491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999" y="249485"/>
            <a:ext cx="9144000" cy="2537982"/>
          </a:xfrm>
          <a:prstGeom prst="rect">
            <a:avLst/>
          </a:prstGeom>
          <a:solidFill>
            <a:schemeClr val="accent2"/>
          </a:solidFill>
        </p:spPr>
        <p:txBody>
          <a:bodyPr wrap="square" lIns="0" tIns="0" rIns="0" bIns="0" rtlCol="0" anchor="ctr">
            <a:noAutofit/>
          </a:bodyPr>
          <a:lstStyle/>
          <a:p>
            <a:pPr algn="ctr"/>
            <a:endParaRPr lang="en-US" sz="2400">
              <a:solidFill>
                <a:schemeClr val="bg2"/>
              </a:solidFill>
              <a:latin typeface="Helvetica Neue Medium" charset="0"/>
              <a:ea typeface="Helvetica Neue Medium" charset="0"/>
              <a:cs typeface="Helvetica Neue Medium" charset="0"/>
            </a:endParaRPr>
          </a:p>
        </p:txBody>
      </p:sp>
      <p:sp>
        <p:nvSpPr>
          <p:cNvPr id="28" name="Rectangle 27"/>
          <p:cNvSpPr/>
          <p:nvPr/>
        </p:nvSpPr>
        <p:spPr>
          <a:xfrm>
            <a:off x="1999" y="2537982"/>
            <a:ext cx="9144000" cy="2638943"/>
          </a:xfrm>
          <a:prstGeom prst="rect">
            <a:avLst/>
          </a:prstGeom>
          <a:solidFill>
            <a:schemeClr val="tx2">
              <a:lumMod val="25000"/>
            </a:schemeClr>
          </a:solidFill>
        </p:spPr>
        <p:txBody>
          <a:bodyPr wrap="square" lIns="0" tIns="0" rIns="0" bIns="0" rtlCol="0" anchor="ctr">
            <a:noAutofit/>
          </a:bodyPr>
          <a:lstStyle/>
          <a:p>
            <a:pPr algn="ctr"/>
            <a:endParaRPr lang="en-US" sz="2400">
              <a:solidFill>
                <a:schemeClr val="bg2"/>
              </a:solidFill>
              <a:latin typeface="Helvetica Neue Medium" charset="0"/>
              <a:ea typeface="Helvetica Neue Medium" charset="0"/>
              <a:cs typeface="Helvetica Neue Medium" charset="0"/>
            </a:endParaRPr>
          </a:p>
        </p:txBody>
      </p:sp>
      <p:sp>
        <p:nvSpPr>
          <p:cNvPr id="43" name="Title 1"/>
          <p:cNvSpPr txBox="1">
            <a:spLocks/>
          </p:cNvSpPr>
          <p:nvPr/>
        </p:nvSpPr>
        <p:spPr>
          <a:xfrm>
            <a:off x="155884" y="249485"/>
            <a:ext cx="8798435" cy="349485"/>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2200" b="1">
                <a:solidFill>
                  <a:schemeClr val="bg2"/>
                </a:solidFill>
                <a:latin typeface="+mn-lt"/>
                <a:ea typeface="Helvetica Neue" charset="0"/>
                <a:cs typeface="Helvetica Neue" charset="0"/>
              </a:rPr>
              <a:t>Watson Studio: </a:t>
            </a:r>
            <a:r>
              <a:rPr lang="en-US" sz="2200" b="1" err="1">
                <a:solidFill>
                  <a:schemeClr val="bg2"/>
                </a:solidFill>
                <a:latin typeface="+mn-lt"/>
                <a:ea typeface="Helvetica Neue" charset="0"/>
                <a:cs typeface="Helvetica Neue" charset="0"/>
              </a:rPr>
              <a:t>Acelerando</a:t>
            </a:r>
            <a:r>
              <a:rPr lang="en-US" sz="2200" b="1">
                <a:solidFill>
                  <a:schemeClr val="bg2"/>
                </a:solidFill>
                <a:latin typeface="+mn-lt"/>
                <a:ea typeface="Helvetica Neue" charset="0"/>
                <a:cs typeface="Helvetica Neue" charset="0"/>
              </a:rPr>
              <a:t> el valor de la IA para las </a:t>
            </a:r>
            <a:r>
              <a:rPr lang="en-US" sz="2200" b="1" err="1">
                <a:solidFill>
                  <a:schemeClr val="bg2"/>
                </a:solidFill>
                <a:latin typeface="+mn-lt"/>
                <a:ea typeface="Helvetica Neue" charset="0"/>
                <a:cs typeface="Helvetica Neue" charset="0"/>
              </a:rPr>
              <a:t>empresas</a:t>
            </a:r>
            <a:endParaRPr lang="en-US" sz="2200" b="1">
              <a:solidFill>
                <a:schemeClr val="bg2"/>
              </a:solidFill>
              <a:latin typeface="+mn-lt"/>
              <a:ea typeface="Helvetica Neue" charset="0"/>
              <a:cs typeface="Helvetica Neue" charset="0"/>
            </a:endParaRPr>
          </a:p>
        </p:txBody>
      </p:sp>
      <p:sp>
        <p:nvSpPr>
          <p:cNvPr id="44" name="Rectangle 43"/>
          <p:cNvSpPr/>
          <p:nvPr/>
        </p:nvSpPr>
        <p:spPr>
          <a:xfrm>
            <a:off x="155884" y="736487"/>
            <a:ext cx="8874904" cy="1077218"/>
          </a:xfrm>
          <a:prstGeom prst="rect">
            <a:avLst/>
          </a:prstGeom>
        </p:spPr>
        <p:txBody>
          <a:bodyPr wrap="square">
            <a:spAutoFit/>
          </a:bodyPr>
          <a:lstStyle/>
          <a:p>
            <a:r>
              <a:rPr lang="en-US" sz="1600">
                <a:solidFill>
                  <a:schemeClr val="bg2"/>
                </a:solidFill>
                <a:ea typeface="Helvetica Neue" charset="0"/>
                <a:cs typeface="Helvetica Neue" charset="0"/>
              </a:rPr>
              <a:t>Watson Studio </a:t>
            </a:r>
            <a:r>
              <a:rPr lang="en-US" sz="1600" err="1">
                <a:solidFill>
                  <a:schemeClr val="bg2"/>
                </a:solidFill>
                <a:ea typeface="Helvetica Neue" charset="0"/>
                <a:cs typeface="Helvetica Neue" charset="0"/>
              </a:rPr>
              <a:t>acelera</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los</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procesos</a:t>
            </a:r>
            <a:r>
              <a:rPr lang="en-US" sz="1600">
                <a:solidFill>
                  <a:schemeClr val="bg2"/>
                </a:solidFill>
                <a:ea typeface="Helvetica Neue" charset="0"/>
                <a:cs typeface="Helvetica Neue" charset="0"/>
              </a:rPr>
              <a:t> de ML y DL </a:t>
            </a:r>
            <a:r>
              <a:rPr lang="en-US" sz="1600" err="1">
                <a:solidFill>
                  <a:schemeClr val="bg2"/>
                </a:solidFill>
                <a:ea typeface="Helvetica Neue" charset="0"/>
                <a:cs typeface="Helvetica Neue" charset="0"/>
              </a:rPr>
              <a:t>requeridos</a:t>
            </a:r>
            <a:r>
              <a:rPr lang="en-US" sz="1600">
                <a:solidFill>
                  <a:schemeClr val="bg2"/>
                </a:solidFill>
                <a:ea typeface="Helvetica Neue" charset="0"/>
                <a:cs typeface="Helvetica Neue" charset="0"/>
              </a:rPr>
              <a:t> para </a:t>
            </a:r>
            <a:r>
              <a:rPr lang="en-US" sz="1600" err="1">
                <a:solidFill>
                  <a:schemeClr val="bg2"/>
                </a:solidFill>
                <a:ea typeface="Helvetica Neue" charset="0"/>
                <a:cs typeface="Helvetica Neue" charset="0"/>
              </a:rPr>
              <a:t>introducir</a:t>
            </a:r>
            <a:r>
              <a:rPr lang="en-US" sz="1600">
                <a:solidFill>
                  <a:schemeClr val="bg2"/>
                </a:solidFill>
                <a:ea typeface="Helvetica Neue" charset="0"/>
                <a:cs typeface="Helvetica Neue" charset="0"/>
              </a:rPr>
              <a:t> la IA </a:t>
            </a:r>
            <a:r>
              <a:rPr lang="en-US" sz="1600" err="1">
                <a:solidFill>
                  <a:schemeClr val="bg2"/>
                </a:solidFill>
                <a:ea typeface="Helvetica Neue" charset="0"/>
                <a:cs typeface="Helvetica Neue" charset="0"/>
              </a:rPr>
              <a:t>en</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su</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negocio</a:t>
            </a:r>
            <a:r>
              <a:rPr lang="en-US" sz="1600">
                <a:solidFill>
                  <a:schemeClr val="bg2"/>
                </a:solidFill>
                <a:ea typeface="Helvetica Neue" charset="0"/>
                <a:cs typeface="Helvetica Neue" charset="0"/>
              </a:rPr>
              <a:t> y </a:t>
            </a:r>
            <a:r>
              <a:rPr lang="en-US" sz="1600" err="1">
                <a:solidFill>
                  <a:schemeClr val="bg2"/>
                </a:solidFill>
                <a:ea typeface="Helvetica Neue" charset="0"/>
                <a:cs typeface="Helvetica Neue" charset="0"/>
              </a:rPr>
              <a:t>mejorar</a:t>
            </a:r>
            <a:r>
              <a:rPr lang="en-US" sz="1600">
                <a:solidFill>
                  <a:schemeClr val="bg2"/>
                </a:solidFill>
                <a:ea typeface="Helvetica Neue" charset="0"/>
                <a:cs typeface="Helvetica Neue" charset="0"/>
              </a:rPr>
              <a:t> la </a:t>
            </a:r>
            <a:r>
              <a:rPr lang="en-US" sz="1600" err="1">
                <a:solidFill>
                  <a:schemeClr val="bg2"/>
                </a:solidFill>
                <a:ea typeface="Helvetica Neue" charset="0"/>
                <a:cs typeface="Helvetica Neue" charset="0"/>
              </a:rPr>
              <a:t>innovación</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Provee</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una</a:t>
            </a:r>
            <a:r>
              <a:rPr lang="en-US" sz="1600">
                <a:solidFill>
                  <a:schemeClr val="bg2"/>
                </a:solidFill>
                <a:ea typeface="Helvetica Neue" charset="0"/>
                <a:cs typeface="Helvetica Neue" charset="0"/>
              </a:rPr>
              <a:t> suite de </a:t>
            </a:r>
            <a:r>
              <a:rPr lang="en-US" sz="1600" err="1">
                <a:solidFill>
                  <a:schemeClr val="bg2"/>
                </a:solidFill>
                <a:ea typeface="Helvetica Neue" charset="0"/>
                <a:cs typeface="Helvetica Neue" charset="0"/>
              </a:rPr>
              <a:t>productos</a:t>
            </a:r>
            <a:r>
              <a:rPr lang="en-US" sz="1600">
                <a:solidFill>
                  <a:schemeClr val="bg2"/>
                </a:solidFill>
                <a:ea typeface="Helvetica Neue" charset="0"/>
                <a:cs typeface="Helvetica Neue" charset="0"/>
              </a:rPr>
              <a:t> para </a:t>
            </a:r>
            <a:r>
              <a:rPr lang="en-US" sz="1600" err="1">
                <a:solidFill>
                  <a:schemeClr val="bg2"/>
                </a:solidFill>
                <a:ea typeface="Helvetica Neue" charset="0"/>
                <a:cs typeface="Helvetica Neue" charset="0"/>
              </a:rPr>
              <a:t>científicos</a:t>
            </a:r>
            <a:r>
              <a:rPr lang="en-US" sz="1600">
                <a:solidFill>
                  <a:schemeClr val="bg2"/>
                </a:solidFill>
                <a:ea typeface="Helvetica Neue" charset="0"/>
                <a:cs typeface="Helvetica Neue" charset="0"/>
              </a:rPr>
              <a:t> de </a:t>
            </a:r>
            <a:r>
              <a:rPr lang="en-US" sz="1600" err="1">
                <a:solidFill>
                  <a:schemeClr val="bg2"/>
                </a:solidFill>
                <a:ea typeface="Helvetica Neue" charset="0"/>
                <a:cs typeface="Helvetica Neue" charset="0"/>
              </a:rPr>
              <a:t>datos</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desarrolladores</a:t>
            </a:r>
            <a:r>
              <a:rPr lang="en-US" sz="1600">
                <a:solidFill>
                  <a:schemeClr val="bg2"/>
                </a:solidFill>
                <a:ea typeface="Helvetica Neue" charset="0"/>
                <a:cs typeface="Helvetica Neue" charset="0"/>
              </a:rPr>
              <a:t> de </a:t>
            </a:r>
            <a:r>
              <a:rPr lang="en-US" sz="1600" err="1">
                <a:solidFill>
                  <a:schemeClr val="bg2"/>
                </a:solidFill>
                <a:ea typeface="Helvetica Neue" charset="0"/>
                <a:cs typeface="Helvetica Neue" charset="0"/>
              </a:rPr>
              <a:t>aplicaciones</a:t>
            </a:r>
            <a:r>
              <a:rPr lang="en-US" sz="1600">
                <a:solidFill>
                  <a:schemeClr val="bg2"/>
                </a:solidFill>
                <a:ea typeface="Helvetica Neue" charset="0"/>
                <a:cs typeface="Helvetica Neue" charset="0"/>
              </a:rPr>
              <a:t> y </a:t>
            </a:r>
            <a:r>
              <a:rPr lang="en-US" sz="1600" err="1">
                <a:solidFill>
                  <a:schemeClr val="bg2"/>
                </a:solidFill>
                <a:ea typeface="Helvetica Neue" charset="0"/>
                <a:cs typeface="Helvetica Neue" charset="0"/>
              </a:rPr>
              <a:t>expertos</a:t>
            </a:r>
            <a:r>
              <a:rPr lang="en-US" sz="1600">
                <a:solidFill>
                  <a:schemeClr val="bg2"/>
                </a:solidFill>
                <a:ea typeface="Helvetica Neue" charset="0"/>
                <a:cs typeface="Helvetica Neue" charset="0"/>
              </a:rPr>
              <a:t> de </a:t>
            </a:r>
            <a:r>
              <a:rPr lang="en-US" sz="1600" err="1">
                <a:solidFill>
                  <a:schemeClr val="bg2"/>
                </a:solidFill>
                <a:ea typeface="Helvetica Neue" charset="0"/>
                <a:cs typeface="Helvetica Neue" charset="0"/>
              </a:rPr>
              <a:t>negocio</a:t>
            </a:r>
            <a:r>
              <a:rPr lang="en-US" sz="1600">
                <a:solidFill>
                  <a:schemeClr val="bg2"/>
                </a:solidFill>
                <a:ea typeface="Helvetica Neue" charset="0"/>
                <a:cs typeface="Helvetica Neue" charset="0"/>
              </a:rPr>
              <a:t> que les </a:t>
            </a:r>
            <a:r>
              <a:rPr lang="en-US" sz="1600" err="1">
                <a:solidFill>
                  <a:schemeClr val="bg2"/>
                </a:solidFill>
                <a:ea typeface="Helvetica Neue" charset="0"/>
                <a:cs typeface="Helvetica Neue" charset="0"/>
              </a:rPr>
              <a:t>permite</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trabajar</a:t>
            </a:r>
            <a:r>
              <a:rPr lang="en-US" sz="1600">
                <a:solidFill>
                  <a:schemeClr val="bg2"/>
                </a:solidFill>
                <a:ea typeface="Helvetica Neue" charset="0"/>
                <a:cs typeface="Helvetica Neue" charset="0"/>
              </a:rPr>
              <a:t> de </a:t>
            </a:r>
            <a:r>
              <a:rPr lang="en-US" sz="1600" err="1">
                <a:solidFill>
                  <a:schemeClr val="bg2"/>
                </a:solidFill>
                <a:ea typeface="Helvetica Neue" charset="0"/>
                <a:cs typeface="Helvetica Neue" charset="0"/>
              </a:rPr>
              <a:t>manera</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colaborativa</a:t>
            </a:r>
            <a:r>
              <a:rPr lang="en-US" sz="1600">
                <a:solidFill>
                  <a:schemeClr val="bg2"/>
                </a:solidFill>
                <a:ea typeface="Helvetica Neue" charset="0"/>
                <a:cs typeface="Helvetica Neue" charset="0"/>
              </a:rPr>
              <a:t> y </a:t>
            </a:r>
            <a:r>
              <a:rPr lang="en-US" sz="1600" err="1">
                <a:solidFill>
                  <a:schemeClr val="bg2"/>
                </a:solidFill>
                <a:ea typeface="Helvetica Neue" charset="0"/>
                <a:cs typeface="Helvetica Neue" charset="0"/>
              </a:rPr>
              <a:t>fácil</a:t>
            </a:r>
            <a:r>
              <a:rPr lang="en-US" sz="1600">
                <a:solidFill>
                  <a:schemeClr val="bg2"/>
                </a:solidFill>
                <a:ea typeface="Helvetica Neue" charset="0"/>
                <a:cs typeface="Helvetica Neue" charset="0"/>
              </a:rPr>
              <a:t> con </a:t>
            </a:r>
            <a:r>
              <a:rPr lang="en-US" sz="1600" err="1">
                <a:solidFill>
                  <a:schemeClr val="bg2"/>
                </a:solidFill>
                <a:ea typeface="Helvetica Neue" charset="0"/>
                <a:cs typeface="Helvetica Neue" charset="0"/>
              </a:rPr>
              <a:t>datos</a:t>
            </a:r>
            <a:r>
              <a:rPr lang="en-US" sz="1600">
                <a:solidFill>
                  <a:schemeClr val="bg2"/>
                </a:solidFill>
                <a:ea typeface="Helvetica Neue" charset="0"/>
                <a:cs typeface="Helvetica Neue" charset="0"/>
              </a:rPr>
              <a:t> para construer, </a:t>
            </a:r>
            <a:r>
              <a:rPr lang="en-US" sz="1600" err="1">
                <a:solidFill>
                  <a:schemeClr val="bg2"/>
                </a:solidFill>
                <a:ea typeface="Helvetica Neue" charset="0"/>
                <a:cs typeface="Helvetica Neue" charset="0"/>
              </a:rPr>
              <a:t>entrenar</a:t>
            </a:r>
            <a:r>
              <a:rPr lang="en-US" sz="1600">
                <a:solidFill>
                  <a:schemeClr val="bg2"/>
                </a:solidFill>
                <a:ea typeface="Helvetica Neue" charset="0"/>
                <a:cs typeface="Helvetica Neue" charset="0"/>
              </a:rPr>
              <a:t> y </a:t>
            </a:r>
            <a:r>
              <a:rPr lang="en-US" sz="1600" err="1">
                <a:solidFill>
                  <a:schemeClr val="bg2"/>
                </a:solidFill>
                <a:ea typeface="Helvetica Neue" charset="0"/>
                <a:cs typeface="Helvetica Neue" charset="0"/>
              </a:rPr>
              <a:t>desplegar</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modelos</a:t>
            </a:r>
            <a:r>
              <a:rPr lang="en-US" sz="1600">
                <a:solidFill>
                  <a:schemeClr val="bg2"/>
                </a:solidFill>
                <a:ea typeface="Helvetica Neue" charset="0"/>
                <a:cs typeface="Helvetica Neue" charset="0"/>
              </a:rPr>
              <a:t> a gran </a:t>
            </a:r>
            <a:r>
              <a:rPr lang="en-US" sz="1600" err="1">
                <a:solidFill>
                  <a:schemeClr val="bg2"/>
                </a:solidFill>
                <a:ea typeface="Helvetica Neue" charset="0"/>
                <a:cs typeface="Helvetica Neue" charset="0"/>
              </a:rPr>
              <a:t>escala</a:t>
            </a:r>
            <a:r>
              <a:rPr lang="en-US" sz="1600">
                <a:solidFill>
                  <a:schemeClr val="bg2"/>
                </a:solidFill>
                <a:ea typeface="Helvetica Neue" charset="0"/>
                <a:cs typeface="Helvetica Neue" charset="0"/>
              </a:rPr>
              <a:t>.</a:t>
            </a:r>
            <a:endParaRPr lang="en-US" sz="1600">
              <a:solidFill>
                <a:schemeClr val="bg2"/>
              </a:solidFill>
              <a:effectLst/>
              <a:ea typeface="Helvetica Neue" charset="0"/>
              <a:cs typeface="Helvetica Neue" charset="0"/>
            </a:endParaRPr>
          </a:p>
        </p:txBody>
      </p:sp>
      <p:sp>
        <p:nvSpPr>
          <p:cNvPr id="25" name="Title 1"/>
          <p:cNvSpPr>
            <a:spLocks noGrp="1"/>
          </p:cNvSpPr>
          <p:nvPr>
            <p:ph type="title"/>
          </p:nvPr>
        </p:nvSpPr>
        <p:spPr>
          <a:xfrm>
            <a:off x="232354" y="2982195"/>
            <a:ext cx="3866547" cy="349485"/>
          </a:xfrm>
        </p:spPr>
        <p:txBody>
          <a:bodyPr/>
          <a:lstStyle/>
          <a:p>
            <a:r>
              <a:rPr lang="en-US" sz="1800" b="1">
                <a:solidFill>
                  <a:schemeClr val="bg2"/>
                </a:solidFill>
                <a:latin typeface="+mn-lt"/>
                <a:ea typeface="Helvetica Neue" charset="0"/>
                <a:cs typeface="Helvetica Neue" charset="0"/>
              </a:rPr>
              <a:t>La IA require de </a:t>
            </a:r>
            <a:r>
              <a:rPr lang="en-US" sz="1800" b="1" err="1">
                <a:solidFill>
                  <a:schemeClr val="bg2"/>
                </a:solidFill>
                <a:latin typeface="+mn-lt"/>
                <a:ea typeface="Helvetica Neue" charset="0"/>
                <a:cs typeface="Helvetica Neue" charset="0"/>
              </a:rPr>
              <a:t>trabajo</a:t>
            </a:r>
            <a:r>
              <a:rPr lang="en-US" sz="1800" b="1">
                <a:solidFill>
                  <a:schemeClr val="bg2"/>
                </a:solidFill>
                <a:latin typeface="+mn-lt"/>
                <a:ea typeface="Helvetica Neue" charset="0"/>
                <a:cs typeface="Helvetica Neue" charset="0"/>
              </a:rPr>
              <a:t> </a:t>
            </a:r>
            <a:r>
              <a:rPr lang="en-US" sz="1800" b="1" err="1">
                <a:solidFill>
                  <a:schemeClr val="bg2"/>
                </a:solidFill>
                <a:latin typeface="+mn-lt"/>
                <a:ea typeface="Helvetica Neue" charset="0"/>
                <a:cs typeface="Helvetica Neue" charset="0"/>
              </a:rPr>
              <a:t>en</a:t>
            </a:r>
            <a:r>
              <a:rPr lang="en-US" sz="1800" b="1">
                <a:solidFill>
                  <a:schemeClr val="bg2"/>
                </a:solidFill>
                <a:latin typeface="+mn-lt"/>
                <a:ea typeface="Helvetica Neue" charset="0"/>
                <a:cs typeface="Helvetica Neue" charset="0"/>
              </a:rPr>
              <a:t> </a:t>
            </a:r>
            <a:r>
              <a:rPr lang="en-US" sz="1800" b="1" err="1">
                <a:solidFill>
                  <a:schemeClr val="bg2"/>
                </a:solidFill>
                <a:latin typeface="+mn-lt"/>
                <a:ea typeface="Helvetica Neue" charset="0"/>
                <a:cs typeface="Helvetica Neue" charset="0"/>
              </a:rPr>
              <a:t>equipo</a:t>
            </a:r>
            <a:endParaRPr lang="en-US" sz="1800" b="1">
              <a:solidFill>
                <a:schemeClr val="bg2"/>
              </a:solidFill>
              <a:latin typeface="+mn-lt"/>
              <a:ea typeface="Helvetica Neue" charset="0"/>
              <a:cs typeface="Helvetica Neue" charset="0"/>
            </a:endParaRPr>
          </a:p>
        </p:txBody>
      </p:sp>
      <p:sp>
        <p:nvSpPr>
          <p:cNvPr id="26" name="Rectangle 25"/>
          <p:cNvSpPr/>
          <p:nvPr/>
        </p:nvSpPr>
        <p:spPr>
          <a:xfrm>
            <a:off x="232354" y="3263859"/>
            <a:ext cx="7545070" cy="646331"/>
          </a:xfrm>
          <a:prstGeom prst="rect">
            <a:avLst/>
          </a:prstGeom>
        </p:spPr>
        <p:txBody>
          <a:bodyPr wrap="square">
            <a:spAutoFit/>
          </a:bodyPr>
          <a:lstStyle/>
          <a:p>
            <a:pPr marL="285750" indent="-285750">
              <a:buFont typeface="Arial" charset="0"/>
              <a:buChar char="•"/>
            </a:pPr>
            <a:r>
              <a:rPr lang="en-US" sz="1800">
                <a:solidFill>
                  <a:schemeClr val="bg2"/>
                </a:solidFill>
                <a:ea typeface="Helvetica Neue" charset="0"/>
                <a:cs typeface="Helvetica Neue" charset="0"/>
              </a:rPr>
              <a:t>La IA no </a:t>
            </a:r>
            <a:r>
              <a:rPr lang="en-US" sz="1800" err="1">
                <a:solidFill>
                  <a:schemeClr val="bg2"/>
                </a:solidFill>
                <a:ea typeface="Helvetica Neue" charset="0"/>
                <a:cs typeface="Helvetica Neue" charset="0"/>
              </a:rPr>
              <a:t>es</a:t>
            </a:r>
            <a:r>
              <a:rPr lang="en-US" sz="1800">
                <a:solidFill>
                  <a:schemeClr val="bg2"/>
                </a:solidFill>
                <a:ea typeface="Helvetica Neue" charset="0"/>
                <a:cs typeface="Helvetica Neue" charset="0"/>
              </a:rPr>
              <a:t> </a:t>
            </a:r>
            <a:r>
              <a:rPr lang="en-US" sz="1800" err="1">
                <a:solidFill>
                  <a:schemeClr val="bg2"/>
                </a:solidFill>
                <a:ea typeface="Helvetica Neue" charset="0"/>
                <a:cs typeface="Helvetica Neue" charset="0"/>
              </a:rPr>
              <a:t>magia</a:t>
            </a:r>
            <a:endParaRPr lang="en-US" sz="1800">
              <a:solidFill>
                <a:schemeClr val="bg2"/>
              </a:solidFill>
              <a:ea typeface="Helvetica Neue" charset="0"/>
              <a:cs typeface="Helvetica Neue" charset="0"/>
            </a:endParaRPr>
          </a:p>
          <a:p>
            <a:pPr marL="285750" indent="-285750">
              <a:buFont typeface="Arial" charset="0"/>
              <a:buChar char="•"/>
            </a:pPr>
            <a:r>
              <a:rPr lang="en-US" sz="1800">
                <a:solidFill>
                  <a:schemeClr val="bg2"/>
                </a:solidFill>
                <a:ea typeface="Helvetica Neue" charset="0"/>
                <a:cs typeface="Helvetica Neue" charset="0"/>
              </a:rPr>
              <a:t>La IA se </a:t>
            </a:r>
            <a:r>
              <a:rPr lang="en-US" sz="1800" err="1">
                <a:solidFill>
                  <a:schemeClr val="bg2"/>
                </a:solidFill>
                <a:ea typeface="Helvetica Neue" charset="0"/>
                <a:cs typeface="Helvetica Neue" charset="0"/>
              </a:rPr>
              <a:t>compone</a:t>
            </a:r>
            <a:r>
              <a:rPr lang="en-US" sz="1800">
                <a:solidFill>
                  <a:schemeClr val="bg2"/>
                </a:solidFill>
                <a:ea typeface="Helvetica Neue" charset="0"/>
                <a:cs typeface="Helvetica Neue" charset="0"/>
              </a:rPr>
              <a:t> de </a:t>
            </a:r>
            <a:r>
              <a:rPr lang="en-US" sz="1800" err="1">
                <a:solidFill>
                  <a:schemeClr val="accent1"/>
                </a:solidFill>
                <a:ea typeface="Helvetica Neue" charset="0"/>
                <a:cs typeface="Helvetica Neue" charset="0"/>
              </a:rPr>
              <a:t>algoritmos</a:t>
            </a:r>
            <a:r>
              <a:rPr lang="en-US" sz="1800">
                <a:solidFill>
                  <a:schemeClr val="accent1"/>
                </a:solidFill>
                <a:ea typeface="Helvetica Neue" charset="0"/>
                <a:cs typeface="Helvetica Neue" charset="0"/>
              </a:rPr>
              <a:t> </a:t>
            </a:r>
            <a:r>
              <a:rPr lang="en-US" sz="1800">
                <a:solidFill>
                  <a:schemeClr val="bg2"/>
                </a:solidFill>
                <a:ea typeface="Helvetica Neue" charset="0"/>
                <a:cs typeface="Helvetica Neue" charset="0"/>
              </a:rPr>
              <a:t>+</a:t>
            </a:r>
            <a:r>
              <a:rPr lang="en-US" sz="1800">
                <a:ea typeface="Helvetica Neue" charset="0"/>
                <a:cs typeface="Helvetica Neue" charset="0"/>
              </a:rPr>
              <a:t> </a:t>
            </a:r>
            <a:r>
              <a:rPr lang="en-US" sz="1800" err="1">
                <a:solidFill>
                  <a:schemeClr val="accent1"/>
                </a:solidFill>
                <a:ea typeface="Helvetica Neue" charset="0"/>
                <a:cs typeface="Helvetica Neue" charset="0"/>
              </a:rPr>
              <a:t>datos</a:t>
            </a:r>
            <a:r>
              <a:rPr lang="en-US" sz="1800">
                <a:solidFill>
                  <a:schemeClr val="accent1"/>
                </a:solidFill>
                <a:ea typeface="Helvetica Neue" charset="0"/>
                <a:cs typeface="Helvetica Neue" charset="0"/>
              </a:rPr>
              <a:t> </a:t>
            </a:r>
            <a:r>
              <a:rPr lang="en-US" sz="1800">
                <a:solidFill>
                  <a:schemeClr val="bg2"/>
                </a:solidFill>
                <a:ea typeface="Helvetica Neue" charset="0"/>
                <a:cs typeface="Helvetica Neue" charset="0"/>
              </a:rPr>
              <a:t>+</a:t>
            </a:r>
            <a:r>
              <a:rPr lang="en-US" sz="1800">
                <a:ea typeface="Helvetica Neue" charset="0"/>
                <a:cs typeface="Helvetica Neue" charset="0"/>
              </a:rPr>
              <a:t> </a:t>
            </a:r>
            <a:r>
              <a:rPr lang="en-US" sz="1800" err="1">
                <a:solidFill>
                  <a:schemeClr val="accent1"/>
                </a:solidFill>
                <a:ea typeface="Helvetica Neue" charset="0"/>
                <a:cs typeface="Helvetica Neue" charset="0"/>
              </a:rPr>
              <a:t>trabajo</a:t>
            </a:r>
            <a:r>
              <a:rPr lang="en-US" sz="1800">
                <a:solidFill>
                  <a:schemeClr val="accent1"/>
                </a:solidFill>
                <a:ea typeface="Helvetica Neue" charset="0"/>
                <a:cs typeface="Helvetica Neue" charset="0"/>
              </a:rPr>
              <a:t> </a:t>
            </a:r>
            <a:r>
              <a:rPr lang="en-US" sz="1800" err="1">
                <a:solidFill>
                  <a:schemeClr val="accent1"/>
                </a:solidFill>
                <a:ea typeface="Helvetica Neue" charset="0"/>
                <a:cs typeface="Helvetica Neue" charset="0"/>
              </a:rPr>
              <a:t>en</a:t>
            </a:r>
            <a:r>
              <a:rPr lang="en-US" sz="1800">
                <a:solidFill>
                  <a:schemeClr val="accent1"/>
                </a:solidFill>
                <a:ea typeface="Helvetica Neue" charset="0"/>
                <a:cs typeface="Helvetica Neue" charset="0"/>
              </a:rPr>
              <a:t> </a:t>
            </a:r>
            <a:r>
              <a:rPr lang="en-US" sz="1800" err="1">
                <a:solidFill>
                  <a:schemeClr val="accent1"/>
                </a:solidFill>
                <a:ea typeface="Helvetica Neue" charset="0"/>
                <a:cs typeface="Helvetica Neue" charset="0"/>
              </a:rPr>
              <a:t>equipo</a:t>
            </a:r>
            <a:endParaRPr lang="en-US" sz="1800">
              <a:solidFill>
                <a:schemeClr val="accent1"/>
              </a:solidFill>
              <a:effectLst/>
              <a:ea typeface="Helvetica Neue" charset="0"/>
              <a:cs typeface="Helvetica Neue" charset="0"/>
            </a:endParaRPr>
          </a:p>
        </p:txBody>
      </p:sp>
      <p:sp>
        <p:nvSpPr>
          <p:cNvPr id="2" name="Footer Placeholder 1"/>
          <p:cNvSpPr>
            <a:spLocks noGrp="1"/>
          </p:cNvSpPr>
          <p:nvPr>
            <p:ph type="ftr" sz="quarter" idx="11"/>
          </p:nvPr>
        </p:nvSpPr>
        <p:spPr/>
        <p:txBody>
          <a:bodyPr/>
          <a:lstStyle/>
          <a:p>
            <a:r>
              <a:rPr lang="de-DE" dirty="0">
                <a:solidFill>
                  <a:schemeClr val="bg2"/>
                </a:solidFill>
              </a:rPr>
              <a:t>IBM Cloud / Watson </a:t>
            </a:r>
            <a:r>
              <a:rPr lang="de-DE" dirty="0" err="1">
                <a:solidFill>
                  <a:schemeClr val="bg2"/>
                </a:solidFill>
              </a:rPr>
              <a:t>and</a:t>
            </a:r>
            <a:r>
              <a:rPr lang="de-DE" dirty="0">
                <a:solidFill>
                  <a:schemeClr val="bg2"/>
                </a:solidFill>
              </a:rPr>
              <a:t> Cloud </a:t>
            </a:r>
            <a:r>
              <a:rPr lang="de-DE" dirty="0" err="1">
                <a:solidFill>
                  <a:schemeClr val="bg2"/>
                </a:solidFill>
              </a:rPr>
              <a:t>Platform</a:t>
            </a:r>
            <a:r>
              <a:rPr lang="de-DE" dirty="0">
                <a:solidFill>
                  <a:schemeClr val="bg2"/>
                </a:solidFill>
              </a:rPr>
              <a:t> / © 2019 IBM Corporation</a:t>
            </a:r>
            <a:endParaRPr lang="en-US" dirty="0">
              <a:solidFill>
                <a:schemeClr val="bg2"/>
              </a:solidFill>
            </a:endParaRP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chemeClr val="bg2"/>
                </a:solidFill>
              </a:rPr>
              <a:pPr/>
              <a:t>8</a:t>
            </a:fld>
            <a:endParaRPr lang="en-US">
              <a:solidFill>
                <a:schemeClr val="bg2"/>
              </a:solidFill>
            </a:endParaRPr>
          </a:p>
        </p:txBody>
      </p:sp>
    </p:spTree>
    <p:extLst>
      <p:ext uri="{BB962C8B-B14F-4D97-AF65-F5344CB8AC3E}">
        <p14:creationId xmlns:p14="http://schemas.microsoft.com/office/powerpoint/2010/main" val="1218009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p:cNvSpPr/>
          <p:nvPr/>
        </p:nvSpPr>
        <p:spPr>
          <a:xfrm>
            <a:off x="1" y="2"/>
            <a:ext cx="9143999" cy="532523"/>
          </a:xfrm>
          <a:prstGeom prst="rect">
            <a:avLst/>
          </a:prstGeom>
          <a:solidFill>
            <a:schemeClr val="accent2">
              <a:lumMod val="75000"/>
            </a:schemeClr>
          </a:solidFill>
          <a:ln w="3175">
            <a:miter lim="400000"/>
          </a:ln>
        </p:spPr>
        <p:txBody>
          <a:bodyPr lIns="182880" tIns="18288" rIns="19050" bIns="19050" anchor="ctr" anchorCtr="0"/>
          <a:lstStyle/>
          <a:p>
            <a:r>
              <a:rPr lang="en-US" sz="2000" b="1">
                <a:solidFill>
                  <a:schemeClr val="bg2"/>
                </a:solidFill>
                <a:latin typeface="+mj-lt"/>
                <a:ea typeface="Helvetica Neue" charset="0"/>
                <a:cs typeface="Helvetica Neue" charset="0"/>
              </a:rPr>
              <a:t>Watson: </a:t>
            </a:r>
            <a:r>
              <a:rPr lang="en-US" sz="2000" b="1">
                <a:solidFill>
                  <a:schemeClr val="bg2"/>
                </a:solidFill>
                <a:ea typeface="Helvetica Neue" charset="0"/>
                <a:cs typeface="Helvetica Neue" charset="0"/>
              </a:rPr>
              <a:t>IA para </a:t>
            </a:r>
            <a:r>
              <a:rPr lang="en-US" sz="2000" b="1" err="1">
                <a:solidFill>
                  <a:schemeClr val="bg2"/>
                </a:solidFill>
                <a:ea typeface="Helvetica Neue" charset="0"/>
                <a:cs typeface="Helvetica Neue" charset="0"/>
              </a:rPr>
              <a:t>negocios</a:t>
            </a:r>
            <a:r>
              <a:rPr lang="en-US" sz="2000" b="1">
                <a:solidFill>
                  <a:schemeClr val="bg2"/>
                </a:solidFill>
                <a:ea typeface="Helvetica Neue" charset="0"/>
                <a:cs typeface="Helvetica Neue" charset="0"/>
              </a:rPr>
              <a:t> </a:t>
            </a:r>
            <a:r>
              <a:rPr lang="en-US" sz="2000" b="1" err="1">
                <a:solidFill>
                  <a:schemeClr val="bg2"/>
                </a:solidFill>
                <a:ea typeface="Helvetica Neue" charset="0"/>
                <a:cs typeface="Helvetica Neue" charset="0"/>
              </a:rPr>
              <a:t>inteligentes</a:t>
            </a:r>
            <a:endParaRPr lang="en-US" sz="2000">
              <a:solidFill>
                <a:schemeClr val="bg2"/>
              </a:solidFill>
              <a:ea typeface="Helvetica Neue" charset="0"/>
              <a:cs typeface="Helvetica Neue" charset="0"/>
            </a:endParaRPr>
          </a:p>
        </p:txBody>
      </p:sp>
      <p:sp>
        <p:nvSpPr>
          <p:cNvPr id="108" name="Rectangle 107"/>
          <p:cNvSpPr/>
          <p:nvPr/>
        </p:nvSpPr>
        <p:spPr>
          <a:xfrm>
            <a:off x="254109" y="3905753"/>
            <a:ext cx="8527100" cy="278400"/>
          </a:xfrm>
          <a:prstGeom prst="rect">
            <a:avLst/>
          </a:prstGeom>
          <a:solidFill>
            <a:schemeClr val="accent1">
              <a:lumMod val="60000"/>
              <a:lumOff val="40000"/>
            </a:schemeClr>
          </a:solidFill>
          <a:ln>
            <a:noFill/>
          </a:ln>
        </p:spPr>
        <p:txBody>
          <a:bodyPr wrap="square" lIns="0" tIns="0" rIns="0" bIns="0" rtlCol="0" anchor="ctr">
            <a:noAutofit/>
          </a:bodyPr>
          <a:lstStyle/>
          <a:p>
            <a:pPr algn="ctr"/>
            <a:r>
              <a:rPr lang="en-US" sz="1100">
                <a:solidFill>
                  <a:schemeClr val="bg1"/>
                </a:solidFill>
                <a:cs typeface="Arial"/>
              </a:rPr>
              <a:t>Watson Knowledge Catalog</a:t>
            </a:r>
          </a:p>
        </p:txBody>
      </p:sp>
      <p:sp>
        <p:nvSpPr>
          <p:cNvPr id="109" name="Rectangle 108"/>
          <p:cNvSpPr/>
          <p:nvPr/>
        </p:nvSpPr>
        <p:spPr>
          <a:xfrm>
            <a:off x="180567" y="1518384"/>
            <a:ext cx="8723441" cy="3238765"/>
          </a:xfrm>
          <a:prstGeom prst="rect">
            <a:avLst/>
          </a:prstGeom>
          <a:noFill/>
          <a:ln w="19050">
            <a:solidFill>
              <a:schemeClr val="accent3">
                <a:lumMod val="60000"/>
                <a:lumOff val="4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nvGrpSpPr>
          <p:cNvPr id="11" name="Group 10"/>
          <p:cNvGrpSpPr/>
          <p:nvPr/>
        </p:nvGrpSpPr>
        <p:grpSpPr>
          <a:xfrm>
            <a:off x="159996" y="673963"/>
            <a:ext cx="3235543" cy="729389"/>
            <a:chOff x="183047" y="673963"/>
            <a:chExt cx="3235543" cy="729388"/>
          </a:xfrm>
        </p:grpSpPr>
        <p:sp>
          <p:nvSpPr>
            <p:cNvPr id="120" name="Rectangle 119"/>
            <p:cNvSpPr/>
            <p:nvPr/>
          </p:nvSpPr>
          <p:spPr>
            <a:xfrm>
              <a:off x="194443" y="673963"/>
              <a:ext cx="3215923" cy="261610"/>
            </a:xfrm>
            <a:prstGeom prst="rect">
              <a:avLst/>
            </a:prstGeom>
            <a:solidFill>
              <a:schemeClr val="accent1"/>
            </a:solidFill>
          </p:spPr>
          <p:txBody>
            <a:bodyPr wrap="square">
              <a:spAutoFit/>
            </a:bodyPr>
            <a:lstStyle/>
            <a:p>
              <a:pPr algn="ctr"/>
              <a:r>
                <a:rPr lang="en-US" sz="1100" b="1" err="1">
                  <a:solidFill>
                    <a:schemeClr val="bg2"/>
                  </a:solidFill>
                  <a:latin typeface="IBM Plex Sans SemiBold" charset="0"/>
                  <a:ea typeface="IBM Plex Sans SemiBold" charset="0"/>
                  <a:cs typeface="IBM Plex Sans SemiBold" charset="0"/>
                </a:rPr>
                <a:t>Soluciones</a:t>
              </a:r>
              <a:r>
                <a:rPr lang="en-US" sz="1100" b="1">
                  <a:solidFill>
                    <a:schemeClr val="bg2"/>
                  </a:solidFill>
                  <a:latin typeface="IBM Plex Sans SemiBold" charset="0"/>
                  <a:ea typeface="IBM Plex Sans SemiBold" charset="0"/>
                  <a:cs typeface="IBM Plex Sans SemiBold" charset="0"/>
                </a:rPr>
                <a:t> de </a:t>
              </a:r>
              <a:r>
                <a:rPr lang="en-US" sz="1100" b="1" err="1">
                  <a:solidFill>
                    <a:schemeClr val="bg2"/>
                  </a:solidFill>
                  <a:latin typeface="IBM Plex Sans SemiBold" charset="0"/>
                  <a:ea typeface="IBM Plex Sans SemiBold" charset="0"/>
                  <a:cs typeface="IBM Plex Sans SemiBold" charset="0"/>
                </a:rPr>
                <a:t>negocio</a:t>
              </a:r>
              <a:r>
                <a:rPr lang="en-US" sz="1100" b="1">
                  <a:solidFill>
                    <a:schemeClr val="bg2"/>
                  </a:solidFill>
                  <a:latin typeface="IBM Plex Sans SemiBold" charset="0"/>
                  <a:ea typeface="IBM Plex Sans SemiBold" charset="0"/>
                  <a:cs typeface="IBM Plex Sans SemiBold" charset="0"/>
                </a:rPr>
                <a:t> de Watson </a:t>
              </a:r>
            </a:p>
          </p:txBody>
        </p:sp>
        <p:sp>
          <p:nvSpPr>
            <p:cNvPr id="121" name="Rectangle 120"/>
            <p:cNvSpPr/>
            <p:nvPr/>
          </p:nvSpPr>
          <p:spPr>
            <a:xfrm>
              <a:off x="183047" y="920599"/>
              <a:ext cx="904994" cy="369332"/>
            </a:xfrm>
            <a:prstGeom prst="rect">
              <a:avLst/>
            </a:prstGeom>
          </p:spPr>
          <p:txBody>
            <a:bodyPr wrap="square">
              <a:spAutoFit/>
            </a:bodyPr>
            <a:lstStyle/>
            <a:p>
              <a:pPr algn="ctr"/>
              <a:r>
                <a:rPr lang="en-US" sz="900" err="1">
                  <a:latin typeface="IBM Plex Sans" charset="0"/>
                </a:rPr>
                <a:t>Asistente</a:t>
              </a:r>
              <a:r>
                <a:rPr lang="en-US" sz="900">
                  <a:latin typeface="IBM Plex Sans" charset="0"/>
                </a:rPr>
                <a:t> de </a:t>
              </a:r>
              <a:r>
                <a:rPr lang="en-US" sz="900" err="1">
                  <a:latin typeface="IBM Plex Sans" charset="0"/>
                </a:rPr>
                <a:t>cumplimiento</a:t>
              </a:r>
              <a:endParaRPr lang="en-US" sz="900">
                <a:latin typeface="IBM Plex Sans" charset="0"/>
              </a:endParaRPr>
            </a:p>
          </p:txBody>
        </p:sp>
        <p:sp>
          <p:nvSpPr>
            <p:cNvPr id="122" name="Rectangle 121"/>
            <p:cNvSpPr/>
            <p:nvPr/>
          </p:nvSpPr>
          <p:spPr>
            <a:xfrm>
              <a:off x="1042002" y="920599"/>
              <a:ext cx="748063" cy="369332"/>
            </a:xfrm>
            <a:prstGeom prst="rect">
              <a:avLst/>
            </a:prstGeom>
          </p:spPr>
          <p:txBody>
            <a:bodyPr wrap="square">
              <a:spAutoFit/>
            </a:bodyPr>
            <a:lstStyle/>
            <a:p>
              <a:pPr algn="ctr"/>
              <a:r>
                <a:rPr lang="en-US" sz="900" err="1">
                  <a:latin typeface="IBM Plex Sans" charset="0"/>
                </a:rPr>
                <a:t>Cuidado</a:t>
              </a:r>
              <a:r>
                <a:rPr lang="en-US" sz="900">
                  <a:latin typeface="IBM Plex Sans" charset="0"/>
                </a:rPr>
                <a:t> al </a:t>
              </a:r>
              <a:r>
                <a:rPr lang="en-US" sz="900" err="1">
                  <a:latin typeface="IBM Plex Sans" charset="0"/>
                </a:rPr>
                <a:t>cliente</a:t>
              </a:r>
              <a:endParaRPr lang="en-US" sz="900">
                <a:latin typeface="IBM Plex Sans" charset="0"/>
              </a:endParaRPr>
            </a:p>
          </p:txBody>
        </p:sp>
        <p:sp>
          <p:nvSpPr>
            <p:cNvPr id="123" name="Rectangle 122"/>
            <p:cNvSpPr/>
            <p:nvPr/>
          </p:nvSpPr>
          <p:spPr>
            <a:xfrm>
              <a:off x="1868263" y="910694"/>
              <a:ext cx="724308" cy="369332"/>
            </a:xfrm>
            <a:prstGeom prst="rect">
              <a:avLst/>
            </a:prstGeom>
          </p:spPr>
          <p:txBody>
            <a:bodyPr wrap="square">
              <a:spAutoFit/>
            </a:bodyPr>
            <a:lstStyle/>
            <a:p>
              <a:pPr algn="ctr"/>
              <a:r>
                <a:rPr lang="en-US" sz="900" err="1">
                  <a:latin typeface="IBM Plex Sans" charset="0"/>
                </a:rPr>
                <a:t>Asistente</a:t>
              </a:r>
              <a:r>
                <a:rPr lang="en-US" sz="900">
                  <a:latin typeface="IBM Plex Sans" charset="0"/>
                </a:rPr>
                <a:t> </a:t>
              </a:r>
              <a:r>
                <a:rPr lang="en-US" sz="900" err="1">
                  <a:latin typeface="IBM Plex Sans" charset="0"/>
                </a:rPr>
                <a:t>experto</a:t>
              </a:r>
              <a:endParaRPr lang="en-US" sz="900">
                <a:latin typeface="IBM Plex Sans" charset="0"/>
              </a:endParaRPr>
            </a:p>
          </p:txBody>
        </p:sp>
        <p:sp>
          <p:nvSpPr>
            <p:cNvPr id="129" name="Rectangle 128"/>
            <p:cNvSpPr/>
            <p:nvPr/>
          </p:nvSpPr>
          <p:spPr>
            <a:xfrm>
              <a:off x="2699860" y="920599"/>
              <a:ext cx="695194" cy="369332"/>
            </a:xfrm>
            <a:prstGeom prst="rect">
              <a:avLst/>
            </a:prstGeom>
          </p:spPr>
          <p:txBody>
            <a:bodyPr wrap="square">
              <a:spAutoFit/>
            </a:bodyPr>
            <a:lstStyle/>
            <a:p>
              <a:pPr algn="ctr"/>
              <a:r>
                <a:rPr lang="en-US" sz="900" err="1">
                  <a:latin typeface="IBM Plex Sans" charset="0"/>
                </a:rPr>
                <a:t>Voz</a:t>
              </a:r>
              <a:r>
                <a:rPr lang="en-US" sz="900">
                  <a:latin typeface="IBM Plex Sans" charset="0"/>
                </a:rPr>
                <a:t> del </a:t>
              </a:r>
              <a:r>
                <a:rPr lang="en-US" sz="900" err="1">
                  <a:latin typeface="IBM Plex Sans" charset="0"/>
                </a:rPr>
                <a:t>cliente</a:t>
              </a:r>
              <a:endParaRPr lang="en-US" sz="900">
                <a:latin typeface="IBM Plex Sans" charset="0"/>
              </a:endParaRPr>
            </a:p>
          </p:txBody>
        </p:sp>
        <p:sp>
          <p:nvSpPr>
            <p:cNvPr id="130" name="Rectangle 129"/>
            <p:cNvSpPr/>
            <p:nvPr/>
          </p:nvSpPr>
          <p:spPr>
            <a:xfrm>
              <a:off x="202128" y="679853"/>
              <a:ext cx="3216462" cy="722710"/>
            </a:xfrm>
            <a:prstGeom prst="rect">
              <a:avLst/>
            </a:prstGeom>
            <a:noFill/>
            <a:ln w="19050">
              <a:solidFill>
                <a:schemeClr val="accent2">
                  <a:lumMod val="60000"/>
                  <a:lumOff val="4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cxnSp>
          <p:nvCxnSpPr>
            <p:cNvPr id="134" name="Straight Connector 133"/>
            <p:cNvCxnSpPr/>
            <p:nvPr/>
          </p:nvCxnSpPr>
          <p:spPr>
            <a:xfrm>
              <a:off x="1013125"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1825305"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2638641"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grpSp>
      <p:sp>
        <p:nvSpPr>
          <p:cNvPr id="141" name="Rectangle 140"/>
          <p:cNvSpPr/>
          <p:nvPr/>
        </p:nvSpPr>
        <p:spPr>
          <a:xfrm>
            <a:off x="337621" y="4216399"/>
            <a:ext cx="1645920" cy="369332"/>
          </a:xfrm>
          <a:prstGeom prst="rect">
            <a:avLst/>
          </a:prstGeom>
          <a:solidFill>
            <a:schemeClr val="bg2">
              <a:lumMod val="95000"/>
            </a:schemeClr>
          </a:solidFill>
        </p:spPr>
        <p:txBody>
          <a:bodyPr wrap="square" anchor="ctr">
            <a:spAutoFit/>
          </a:bodyPr>
          <a:lstStyle/>
          <a:p>
            <a:pPr algn="ctr" defTabSz="914377"/>
            <a:r>
              <a:rPr lang="en-US" sz="900">
                <a:solidFill>
                  <a:srgbClr val="000000"/>
                </a:solidFill>
              </a:rPr>
              <a:t>Watson Enriched Data &amp; </a:t>
            </a:r>
          </a:p>
          <a:p>
            <a:pPr algn="ctr" defTabSz="914377"/>
            <a:r>
              <a:rPr lang="en-US" sz="900">
                <a:solidFill>
                  <a:srgbClr val="000000"/>
                </a:solidFill>
              </a:rPr>
              <a:t>Analytical Assets</a:t>
            </a:r>
          </a:p>
        </p:txBody>
      </p:sp>
      <p:sp>
        <p:nvSpPr>
          <p:cNvPr id="142" name="Rectangle 141"/>
          <p:cNvSpPr/>
          <p:nvPr/>
        </p:nvSpPr>
        <p:spPr>
          <a:xfrm>
            <a:off x="2013002" y="4216399"/>
            <a:ext cx="1645920" cy="369332"/>
          </a:xfrm>
          <a:prstGeom prst="rect">
            <a:avLst/>
          </a:prstGeom>
          <a:solidFill>
            <a:schemeClr val="bg2">
              <a:lumMod val="95000"/>
            </a:schemeClr>
          </a:solidFill>
        </p:spPr>
        <p:txBody>
          <a:bodyPr wrap="square" anchor="ctr">
            <a:spAutoFit/>
          </a:bodyPr>
          <a:lstStyle/>
          <a:p>
            <a:pPr algn="ctr" defTabSz="914377"/>
            <a:r>
              <a:rPr lang="en-US" sz="900">
                <a:solidFill>
                  <a:srgbClr val="000000"/>
                </a:solidFill>
              </a:rPr>
              <a:t>Watson Powered Search &amp; Social Collaboration</a:t>
            </a:r>
          </a:p>
        </p:txBody>
      </p:sp>
      <p:sp>
        <p:nvSpPr>
          <p:cNvPr id="143" name="Rectangle 142"/>
          <p:cNvSpPr/>
          <p:nvPr/>
        </p:nvSpPr>
        <p:spPr>
          <a:xfrm>
            <a:off x="3688383" y="4216399"/>
            <a:ext cx="1645920" cy="369332"/>
          </a:xfrm>
          <a:prstGeom prst="rect">
            <a:avLst/>
          </a:prstGeom>
          <a:solidFill>
            <a:schemeClr val="bg2">
              <a:lumMod val="95000"/>
            </a:schemeClr>
          </a:solidFill>
        </p:spPr>
        <p:txBody>
          <a:bodyPr wrap="square" anchor="ctr">
            <a:spAutoFit/>
          </a:bodyPr>
          <a:lstStyle/>
          <a:p>
            <a:pPr algn="ctr"/>
            <a:r>
              <a:rPr lang="en-US" sz="900">
                <a:latin typeface="IBM Plex Sans" charset="0"/>
              </a:rPr>
              <a:t>Active Policy </a:t>
            </a:r>
            <a:br>
              <a:rPr lang="en-US" sz="900">
                <a:latin typeface="IBM Plex Sans" charset="0"/>
              </a:rPr>
            </a:br>
            <a:r>
              <a:rPr lang="en-US" sz="900">
                <a:latin typeface="IBM Plex Sans" charset="0"/>
              </a:rPr>
              <a:t>Enforcement</a:t>
            </a:r>
          </a:p>
        </p:txBody>
      </p:sp>
      <p:sp>
        <p:nvSpPr>
          <p:cNvPr id="144" name="Rectangle 143"/>
          <p:cNvSpPr/>
          <p:nvPr/>
        </p:nvSpPr>
        <p:spPr>
          <a:xfrm>
            <a:off x="5363764" y="4216399"/>
            <a:ext cx="1645920" cy="369332"/>
          </a:xfrm>
          <a:prstGeom prst="rect">
            <a:avLst/>
          </a:prstGeom>
          <a:solidFill>
            <a:schemeClr val="bg2">
              <a:lumMod val="95000"/>
            </a:schemeClr>
          </a:solidFill>
        </p:spPr>
        <p:txBody>
          <a:bodyPr wrap="square" anchor="ctr">
            <a:spAutoFit/>
          </a:bodyPr>
          <a:lstStyle/>
          <a:p>
            <a:pPr algn="ctr" defTabSz="914377"/>
            <a:r>
              <a:rPr lang="en-US" sz="900">
                <a:solidFill>
                  <a:srgbClr val="000000"/>
                </a:solidFill>
              </a:rPr>
              <a:t>Model Governance,</a:t>
            </a:r>
          </a:p>
          <a:p>
            <a:pPr algn="ctr" defTabSz="914377"/>
            <a:r>
              <a:rPr lang="en-US" sz="900">
                <a:solidFill>
                  <a:srgbClr val="000000"/>
                </a:solidFill>
              </a:rPr>
              <a:t> Traceability &amp; Lineage</a:t>
            </a:r>
          </a:p>
        </p:txBody>
      </p:sp>
      <p:sp>
        <p:nvSpPr>
          <p:cNvPr id="145" name="Rectangle 144"/>
          <p:cNvSpPr/>
          <p:nvPr/>
        </p:nvSpPr>
        <p:spPr>
          <a:xfrm>
            <a:off x="7039146" y="4227941"/>
            <a:ext cx="1645920" cy="346249"/>
          </a:xfrm>
          <a:prstGeom prst="rect">
            <a:avLst/>
          </a:prstGeom>
          <a:solidFill>
            <a:schemeClr val="bg2">
              <a:lumMod val="95000"/>
            </a:schemeClr>
          </a:solidFill>
        </p:spPr>
        <p:txBody>
          <a:bodyPr wrap="square" anchor="ctr">
            <a:noAutofit/>
          </a:bodyPr>
          <a:lstStyle/>
          <a:p>
            <a:pPr algn="ctr"/>
            <a:r>
              <a:rPr lang="en-US" sz="900">
                <a:latin typeface="IBM Plex Sans" charset="0"/>
              </a:rPr>
              <a:t>Data Kits</a:t>
            </a:r>
          </a:p>
        </p:txBody>
      </p:sp>
      <p:sp>
        <p:nvSpPr>
          <p:cNvPr id="147" name="Rectangle 146"/>
          <p:cNvSpPr/>
          <p:nvPr/>
        </p:nvSpPr>
        <p:spPr>
          <a:xfrm>
            <a:off x="6473058" y="4771353"/>
            <a:ext cx="2502433" cy="246221"/>
          </a:xfrm>
          <a:prstGeom prst="rect">
            <a:avLst/>
          </a:prstGeom>
        </p:spPr>
        <p:txBody>
          <a:bodyPr wrap="square">
            <a:spAutoFit/>
          </a:bodyPr>
          <a:lstStyle/>
          <a:p>
            <a:pPr algn="ctr"/>
            <a:r>
              <a:rPr lang="en-US" sz="1000">
                <a:solidFill>
                  <a:schemeClr val="bg2"/>
                </a:solidFill>
                <a:ea typeface="IBM Plex Sans" charset="0"/>
                <a:cs typeface="IBM Plex Sans" charset="0"/>
              </a:rPr>
              <a:t>Learns from Small data</a:t>
            </a:r>
          </a:p>
        </p:txBody>
      </p:sp>
      <p:sp>
        <p:nvSpPr>
          <p:cNvPr id="148" name="Rectangle 147"/>
          <p:cNvSpPr/>
          <p:nvPr/>
        </p:nvSpPr>
        <p:spPr>
          <a:xfrm>
            <a:off x="399329" y="3482707"/>
            <a:ext cx="8198964" cy="284547"/>
          </a:xfrm>
          <a:prstGeom prst="rect">
            <a:avLst/>
          </a:prstGeom>
          <a:solidFill>
            <a:schemeClr val="accent1">
              <a:lumMod val="60000"/>
              <a:lumOff val="40000"/>
            </a:schemeClr>
          </a:solidFill>
          <a:ln>
            <a:noFill/>
          </a:ln>
        </p:spPr>
        <p:txBody>
          <a:bodyPr wrap="square" lIns="0" tIns="0" rIns="0" bIns="0" rtlCol="0" anchor="ctr">
            <a:noAutofit/>
          </a:bodyPr>
          <a:lstStyle/>
          <a:p>
            <a:pPr algn="ctr"/>
            <a:r>
              <a:rPr lang="en-US" sz="1100">
                <a:solidFill>
                  <a:schemeClr val="bg1"/>
                </a:solidFill>
                <a:cs typeface="Arial"/>
              </a:rPr>
              <a:t>Watson Machine Learning y Deep Learning as a Service</a:t>
            </a:r>
          </a:p>
        </p:txBody>
      </p:sp>
      <p:sp>
        <p:nvSpPr>
          <p:cNvPr id="151" name="Rectangle 150"/>
          <p:cNvSpPr/>
          <p:nvPr/>
        </p:nvSpPr>
        <p:spPr>
          <a:xfrm>
            <a:off x="254110" y="3912082"/>
            <a:ext cx="8527100" cy="747354"/>
          </a:xfrm>
          <a:prstGeom prst="rect">
            <a:avLst/>
          </a:prstGeom>
          <a:noFill/>
          <a:ln w="19050">
            <a:solidFill>
              <a:schemeClr val="accent3">
                <a:lumMod val="60000"/>
                <a:lumOff val="4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52" name="Rectangle 151"/>
          <p:cNvSpPr/>
          <p:nvPr/>
        </p:nvSpPr>
        <p:spPr>
          <a:xfrm>
            <a:off x="183048" y="1526819"/>
            <a:ext cx="8720960" cy="238138"/>
          </a:xfrm>
          <a:prstGeom prst="rect">
            <a:avLst/>
          </a:prstGeom>
          <a:solidFill>
            <a:schemeClr val="accent3">
              <a:lumMod val="60000"/>
              <a:lumOff val="40000"/>
            </a:schemeClr>
          </a:solidFill>
          <a:ln>
            <a:noFill/>
          </a:ln>
        </p:spPr>
        <p:txBody>
          <a:bodyPr wrap="square" lIns="0" tIns="0" rIns="0" bIns="0" rtlCol="0" anchor="ctr">
            <a:noAutofit/>
          </a:bodyPr>
          <a:lstStyle/>
          <a:p>
            <a:pPr marL="60323" algn="ctr"/>
            <a:r>
              <a:rPr lang="en-US" sz="1400">
                <a:solidFill>
                  <a:srgbClr val="FFFFFF"/>
                </a:solidFill>
                <a:cs typeface="Arial"/>
              </a:rPr>
              <a:t>Watson Studio</a:t>
            </a:r>
          </a:p>
        </p:txBody>
      </p:sp>
      <p:grpSp>
        <p:nvGrpSpPr>
          <p:cNvPr id="154" name="Group 153"/>
          <p:cNvGrpSpPr/>
          <p:nvPr/>
        </p:nvGrpSpPr>
        <p:grpSpPr>
          <a:xfrm>
            <a:off x="254109" y="2044417"/>
            <a:ext cx="8527100" cy="1336896"/>
            <a:chOff x="291816" y="2167658"/>
            <a:chExt cx="8527100" cy="1336896"/>
          </a:xfrm>
        </p:grpSpPr>
        <p:pic>
          <p:nvPicPr>
            <p:cNvPr id="157" name="Picture 156"/>
            <p:cNvPicPr>
              <a:picLocks noChangeAspect="1"/>
            </p:cNvPicPr>
            <p:nvPr/>
          </p:nvPicPr>
          <p:blipFill>
            <a:blip r:embed="rId2"/>
            <a:stretch>
              <a:fillRect/>
            </a:stretch>
          </p:blipFill>
          <p:spPr>
            <a:xfrm>
              <a:off x="291816" y="2683638"/>
              <a:ext cx="8527100" cy="743098"/>
            </a:xfrm>
            <a:prstGeom prst="rect">
              <a:avLst/>
            </a:prstGeom>
          </p:spPr>
        </p:pic>
        <p:sp>
          <p:nvSpPr>
            <p:cNvPr id="158" name="Rectangle 157"/>
            <p:cNvSpPr/>
            <p:nvPr/>
          </p:nvSpPr>
          <p:spPr>
            <a:xfrm>
              <a:off x="439019" y="2322358"/>
              <a:ext cx="8196981" cy="881871"/>
            </a:xfrm>
            <a:prstGeom prst="rect">
              <a:avLst/>
            </a:prstGeom>
            <a:solidFill>
              <a:schemeClr val="accent1">
                <a:lumMod val="20000"/>
                <a:lumOff val="80000"/>
              </a:schemeClr>
            </a:solidFill>
            <a:ln w="22225">
              <a:solidFill>
                <a:schemeClr val="accent3">
                  <a:lumMod val="60000"/>
                  <a:lumOff val="4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59" name="Triangle 158"/>
            <p:cNvSpPr/>
            <p:nvPr/>
          </p:nvSpPr>
          <p:spPr>
            <a:xfrm>
              <a:off x="762000" y="2167658"/>
              <a:ext cx="156308" cy="134748"/>
            </a:xfrm>
            <a:prstGeom prst="triangle">
              <a:avLst/>
            </a:prstGeom>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60" name="Triangle 159"/>
            <p:cNvSpPr/>
            <p:nvPr/>
          </p:nvSpPr>
          <p:spPr>
            <a:xfrm>
              <a:off x="1340338" y="2167658"/>
              <a:ext cx="191049" cy="164697"/>
            </a:xfrm>
            <a:prstGeom prst="triangle">
              <a:avLst/>
            </a:prstGeom>
          </p:spPr>
          <p:txBody>
            <a:bodyPr wrap="square" lIns="0" tIns="0" rIns="0" bIns="0" rtlCol="0" anchor="ctr">
              <a:noAutofit/>
            </a:bodyPr>
            <a:lstStyle/>
            <a:p>
              <a:pPr algn="ctr"/>
              <a:endParaRPr lang="en-US" sz="1200" err="1">
                <a:solidFill>
                  <a:srgbClr val="FFFFFF"/>
                </a:solidFill>
                <a:latin typeface="Arial"/>
                <a:cs typeface="Arial"/>
              </a:endParaRPr>
            </a:p>
          </p:txBody>
        </p:sp>
        <p:pic>
          <p:nvPicPr>
            <p:cNvPr id="161" name="Picture 160"/>
            <p:cNvPicPr>
              <a:picLocks/>
            </p:cNvPicPr>
            <p:nvPr/>
          </p:nvPicPr>
          <p:blipFill>
            <a:blip r:embed="rId3"/>
            <a:stretch>
              <a:fillRect/>
            </a:stretch>
          </p:blipFill>
          <p:spPr>
            <a:xfrm>
              <a:off x="538964" y="2415552"/>
              <a:ext cx="1270839" cy="696076"/>
            </a:xfrm>
            <a:prstGeom prst="rect">
              <a:avLst/>
            </a:prstGeom>
          </p:spPr>
        </p:pic>
        <p:pic>
          <p:nvPicPr>
            <p:cNvPr id="162" name="Picture 161"/>
            <p:cNvPicPr>
              <a:picLocks/>
            </p:cNvPicPr>
            <p:nvPr/>
          </p:nvPicPr>
          <p:blipFill>
            <a:blip r:embed="rId3"/>
            <a:stretch>
              <a:fillRect/>
            </a:stretch>
          </p:blipFill>
          <p:spPr>
            <a:xfrm>
              <a:off x="1889043" y="2428015"/>
              <a:ext cx="1270839" cy="696076"/>
            </a:xfrm>
            <a:prstGeom prst="rect">
              <a:avLst/>
            </a:prstGeom>
          </p:spPr>
        </p:pic>
        <p:pic>
          <p:nvPicPr>
            <p:cNvPr id="163" name="Picture 162"/>
            <p:cNvPicPr>
              <a:picLocks/>
            </p:cNvPicPr>
            <p:nvPr/>
          </p:nvPicPr>
          <p:blipFill>
            <a:blip r:embed="rId3"/>
            <a:stretch>
              <a:fillRect/>
            </a:stretch>
          </p:blipFill>
          <p:spPr>
            <a:xfrm>
              <a:off x="3227102" y="2428015"/>
              <a:ext cx="1270839" cy="696076"/>
            </a:xfrm>
            <a:prstGeom prst="rect">
              <a:avLst/>
            </a:prstGeom>
          </p:spPr>
        </p:pic>
        <p:pic>
          <p:nvPicPr>
            <p:cNvPr id="164" name="Picture 163"/>
            <p:cNvPicPr>
              <a:picLocks/>
            </p:cNvPicPr>
            <p:nvPr/>
          </p:nvPicPr>
          <p:blipFill>
            <a:blip r:embed="rId3"/>
            <a:stretch>
              <a:fillRect/>
            </a:stretch>
          </p:blipFill>
          <p:spPr>
            <a:xfrm>
              <a:off x="4556518" y="2415552"/>
              <a:ext cx="1270839" cy="696076"/>
            </a:xfrm>
            <a:prstGeom prst="rect">
              <a:avLst/>
            </a:prstGeom>
          </p:spPr>
        </p:pic>
        <p:pic>
          <p:nvPicPr>
            <p:cNvPr id="165" name="Picture 164"/>
            <p:cNvPicPr>
              <a:picLocks/>
            </p:cNvPicPr>
            <p:nvPr/>
          </p:nvPicPr>
          <p:blipFill>
            <a:blip r:embed="rId3"/>
            <a:stretch>
              <a:fillRect/>
            </a:stretch>
          </p:blipFill>
          <p:spPr>
            <a:xfrm>
              <a:off x="5906597" y="2428015"/>
              <a:ext cx="1270839" cy="696076"/>
            </a:xfrm>
            <a:prstGeom prst="rect">
              <a:avLst/>
            </a:prstGeom>
          </p:spPr>
        </p:pic>
        <p:pic>
          <p:nvPicPr>
            <p:cNvPr id="166" name="Picture 165"/>
            <p:cNvPicPr>
              <a:picLocks/>
            </p:cNvPicPr>
            <p:nvPr/>
          </p:nvPicPr>
          <p:blipFill>
            <a:blip r:embed="rId3"/>
            <a:stretch>
              <a:fillRect/>
            </a:stretch>
          </p:blipFill>
          <p:spPr>
            <a:xfrm>
              <a:off x="7244656" y="2428015"/>
              <a:ext cx="1270839" cy="696076"/>
            </a:xfrm>
            <a:prstGeom prst="rect">
              <a:avLst/>
            </a:prstGeom>
          </p:spPr>
        </p:pic>
        <p:sp>
          <p:nvSpPr>
            <p:cNvPr id="167" name="Rectangle 166"/>
            <p:cNvSpPr/>
            <p:nvPr/>
          </p:nvSpPr>
          <p:spPr>
            <a:xfrm>
              <a:off x="1887780" y="2596271"/>
              <a:ext cx="1260083" cy="338554"/>
            </a:xfrm>
            <a:prstGeom prst="rect">
              <a:avLst/>
            </a:prstGeom>
          </p:spPr>
          <p:txBody>
            <a:bodyPr wrap="square">
              <a:spAutoFit/>
            </a:bodyPr>
            <a:lstStyle/>
            <a:p>
              <a:pPr algn="ctr"/>
              <a:r>
                <a:rPr lang="en-US" sz="800" b="1" err="1">
                  <a:latin typeface="IBM Plex Sans SemiBold" charset="0"/>
                  <a:ea typeface="IBM Plex Sans SemiBold" charset="0"/>
                  <a:cs typeface="IBM Plex Sans SemiBold" charset="0"/>
                </a:rPr>
                <a:t>Buscar</a:t>
              </a:r>
              <a:r>
                <a:rPr lang="en-US" sz="800" b="1">
                  <a:latin typeface="IBM Plex Sans SemiBold" charset="0"/>
                  <a:ea typeface="IBM Plex Sans SemiBold" charset="0"/>
                  <a:cs typeface="IBM Plex Sans SemiBold" charset="0"/>
                </a:rPr>
                <a:t> y </a:t>
              </a:r>
              <a:r>
                <a:rPr lang="en-US" sz="800" b="1" err="1">
                  <a:latin typeface="IBM Plex Sans SemiBold" charset="0"/>
                  <a:ea typeface="IBM Plex Sans SemiBold" charset="0"/>
                  <a:cs typeface="IBM Plex Sans SemiBold" charset="0"/>
                </a:rPr>
                <a:t>encontrar</a:t>
              </a:r>
              <a:r>
                <a:rPr lang="en-US" sz="800" b="1">
                  <a:latin typeface="IBM Plex Sans SemiBold" charset="0"/>
                  <a:ea typeface="IBM Plex Sans SemiBold" charset="0"/>
                  <a:cs typeface="IBM Plex Sans SemiBold" charset="0"/>
                </a:rPr>
                <a:t> </a:t>
              </a:r>
              <a:r>
                <a:rPr lang="en-US" sz="800" b="1" err="1">
                  <a:latin typeface="IBM Plex Sans SemiBold" charset="0"/>
                  <a:ea typeface="IBM Plex Sans SemiBold" charset="0"/>
                  <a:cs typeface="IBM Plex Sans SemiBold" charset="0"/>
                </a:rPr>
                <a:t>datos</a:t>
              </a:r>
              <a:r>
                <a:rPr lang="en-US" sz="800" b="1">
                  <a:latin typeface="IBM Plex Sans SemiBold" charset="0"/>
                  <a:ea typeface="IBM Plex Sans SemiBold" charset="0"/>
                  <a:cs typeface="IBM Plex Sans SemiBold" charset="0"/>
                </a:rPr>
                <a:t> </a:t>
              </a:r>
              <a:r>
                <a:rPr lang="en-US" sz="800" b="1" err="1">
                  <a:latin typeface="IBM Plex Sans SemiBold" charset="0"/>
                  <a:ea typeface="IBM Plex Sans SemiBold" charset="0"/>
                  <a:cs typeface="IBM Plex Sans SemiBold" charset="0"/>
                </a:rPr>
                <a:t>relevantes</a:t>
              </a:r>
              <a:endParaRPr lang="en-US" sz="800" b="1">
                <a:latin typeface="IBM Plex Sans SemiBold" charset="0"/>
                <a:ea typeface="IBM Plex Sans SemiBold" charset="0"/>
                <a:cs typeface="IBM Plex Sans SemiBold" charset="0"/>
              </a:endParaRPr>
            </a:p>
          </p:txBody>
        </p:sp>
        <p:sp>
          <p:nvSpPr>
            <p:cNvPr id="168" name="Rectangle 167"/>
            <p:cNvSpPr/>
            <p:nvPr/>
          </p:nvSpPr>
          <p:spPr>
            <a:xfrm>
              <a:off x="538964" y="2594217"/>
              <a:ext cx="1256505" cy="338554"/>
            </a:xfrm>
            <a:prstGeom prst="rect">
              <a:avLst/>
            </a:prstGeom>
          </p:spPr>
          <p:txBody>
            <a:bodyPr wrap="square">
              <a:spAutoFit/>
            </a:bodyPr>
            <a:lstStyle/>
            <a:p>
              <a:pPr algn="ctr"/>
              <a:r>
                <a:rPr lang="en-US" sz="800" b="1" err="1">
                  <a:latin typeface="IBM Plex Sans SemiBold" charset="0"/>
                  <a:ea typeface="IBM Plex Sans SemiBold" charset="0"/>
                  <a:cs typeface="IBM Plex Sans SemiBold" charset="0"/>
                </a:rPr>
                <a:t>Conectar</a:t>
              </a:r>
              <a:r>
                <a:rPr lang="en-US" sz="800" b="1">
                  <a:latin typeface="IBM Plex Sans SemiBold" charset="0"/>
                  <a:ea typeface="IBM Plex Sans SemiBold" charset="0"/>
                  <a:cs typeface="IBM Plex Sans SemiBold" charset="0"/>
                </a:rPr>
                <a:t> &amp; </a:t>
              </a:r>
              <a:r>
                <a:rPr lang="en-US" sz="800" b="1" err="1">
                  <a:latin typeface="IBM Plex Sans SemiBold" charset="0"/>
                  <a:ea typeface="IBM Plex Sans SemiBold" charset="0"/>
                  <a:cs typeface="IBM Plex Sans SemiBold" charset="0"/>
                </a:rPr>
                <a:t>Acceder</a:t>
              </a:r>
              <a:r>
                <a:rPr lang="en-US" sz="800" b="1">
                  <a:latin typeface="IBM Plex Sans SemiBold" charset="0"/>
                  <a:ea typeface="IBM Plex Sans SemiBold" charset="0"/>
                  <a:cs typeface="IBM Plex Sans SemiBold" charset="0"/>
                </a:rPr>
                <a:t> a </a:t>
              </a:r>
              <a:r>
                <a:rPr lang="en-US" sz="800" b="1" err="1">
                  <a:latin typeface="IBM Plex Sans SemiBold" charset="0"/>
                  <a:ea typeface="IBM Plex Sans SemiBold" charset="0"/>
                  <a:cs typeface="IBM Plex Sans SemiBold" charset="0"/>
                </a:rPr>
                <a:t>datos</a:t>
              </a:r>
              <a:endParaRPr lang="en-US" sz="800" b="1">
                <a:latin typeface="IBM Plex Sans SemiBold" charset="0"/>
                <a:ea typeface="IBM Plex Sans SemiBold" charset="0"/>
                <a:cs typeface="IBM Plex Sans SemiBold" charset="0"/>
              </a:endParaRPr>
            </a:p>
          </p:txBody>
        </p:sp>
        <p:sp>
          <p:nvSpPr>
            <p:cNvPr id="169" name="Rectangle 168"/>
            <p:cNvSpPr/>
            <p:nvPr/>
          </p:nvSpPr>
          <p:spPr>
            <a:xfrm>
              <a:off x="3232273" y="2530472"/>
              <a:ext cx="1260083" cy="461665"/>
            </a:xfrm>
            <a:prstGeom prst="rect">
              <a:avLst/>
            </a:prstGeom>
          </p:spPr>
          <p:txBody>
            <a:bodyPr wrap="square">
              <a:spAutoFit/>
            </a:bodyPr>
            <a:lstStyle/>
            <a:p>
              <a:pPr algn="ctr"/>
              <a:r>
                <a:rPr lang="en-US" sz="800" b="1" err="1">
                  <a:latin typeface="IBM Plex Sans SemiBold" charset="0"/>
                  <a:ea typeface="IBM Plex Sans SemiBold" charset="0"/>
                  <a:cs typeface="IBM Plex Sans SemiBold" charset="0"/>
                </a:rPr>
                <a:t>Preparar</a:t>
              </a:r>
              <a:r>
                <a:rPr lang="en-US" sz="800" b="1">
                  <a:latin typeface="IBM Plex Sans SemiBold" charset="0"/>
                  <a:ea typeface="IBM Plex Sans SemiBold" charset="0"/>
                  <a:cs typeface="IBM Plex Sans SemiBold" charset="0"/>
                </a:rPr>
                <a:t> </a:t>
              </a:r>
              <a:r>
                <a:rPr lang="en-US" sz="800" b="1" err="1">
                  <a:latin typeface="IBM Plex Sans SemiBold" charset="0"/>
                  <a:ea typeface="IBM Plex Sans SemiBold" charset="0"/>
                  <a:cs typeface="IBM Plex Sans SemiBold" charset="0"/>
                </a:rPr>
                <a:t>los</a:t>
              </a:r>
              <a:r>
                <a:rPr lang="en-US" sz="800" b="1">
                  <a:latin typeface="IBM Plex Sans SemiBold" charset="0"/>
                  <a:ea typeface="IBM Plex Sans SemiBold" charset="0"/>
                  <a:cs typeface="IBM Plex Sans SemiBold" charset="0"/>
                </a:rPr>
                <a:t> </a:t>
              </a:r>
              <a:r>
                <a:rPr lang="en-US" sz="800" b="1" err="1">
                  <a:latin typeface="IBM Plex Sans SemiBold" charset="0"/>
                  <a:ea typeface="IBM Plex Sans SemiBold" charset="0"/>
                  <a:cs typeface="IBM Plex Sans SemiBold" charset="0"/>
                </a:rPr>
                <a:t>datos</a:t>
              </a:r>
              <a:br>
                <a:rPr lang="en-US" sz="800" b="1">
                  <a:latin typeface="IBM Plex Sans SemiBold" charset="0"/>
                  <a:ea typeface="IBM Plex Sans SemiBold" charset="0"/>
                  <a:cs typeface="IBM Plex Sans SemiBold" charset="0"/>
                </a:rPr>
              </a:br>
              <a:r>
                <a:rPr lang="en-US" sz="800" b="1">
                  <a:latin typeface="IBM Plex Sans SemiBold" charset="0"/>
                  <a:ea typeface="IBM Plex Sans SemiBold" charset="0"/>
                  <a:cs typeface="IBM Plex Sans SemiBold" charset="0"/>
                </a:rPr>
                <a:t>(</a:t>
              </a:r>
              <a:r>
                <a:rPr lang="en-US" sz="800" b="1" err="1">
                  <a:latin typeface="IBM Plex Sans SemiBold" charset="0"/>
                  <a:ea typeface="IBM Plex Sans SemiBold" charset="0"/>
                  <a:cs typeface="IBM Plex Sans SemiBold" charset="0"/>
                </a:rPr>
                <a:t>Ingerir</a:t>
              </a:r>
              <a:r>
                <a:rPr lang="en-US" sz="800" b="1">
                  <a:latin typeface="IBM Plex Sans SemiBold" charset="0"/>
                  <a:ea typeface="IBM Plex Sans SemiBold" charset="0"/>
                  <a:cs typeface="IBM Plex Sans SemiBold" charset="0"/>
                </a:rPr>
                <a:t>, </a:t>
              </a:r>
              <a:r>
                <a:rPr lang="en-US" sz="800" b="1" err="1">
                  <a:latin typeface="IBM Plex Sans SemiBold" charset="0"/>
                  <a:ea typeface="IBM Plex Sans SemiBold" charset="0"/>
                  <a:cs typeface="IBM Plex Sans SemiBold" charset="0"/>
                </a:rPr>
                <a:t>Curar</a:t>
              </a:r>
              <a:r>
                <a:rPr lang="en-US" sz="800" b="1">
                  <a:latin typeface="IBM Plex Sans SemiBold" charset="0"/>
                  <a:ea typeface="IBM Plex Sans SemiBold" charset="0"/>
                  <a:cs typeface="IBM Plex Sans SemiBold" charset="0"/>
                </a:rPr>
                <a:t> y </a:t>
              </a:r>
              <a:r>
                <a:rPr lang="en-US" sz="800" b="1" err="1">
                  <a:latin typeface="IBM Plex Sans SemiBold" charset="0"/>
                  <a:ea typeface="IBM Plex Sans SemiBold" charset="0"/>
                  <a:cs typeface="IBM Plex Sans SemiBold" charset="0"/>
                </a:rPr>
                <a:t>enriquecer</a:t>
              </a:r>
              <a:r>
                <a:rPr lang="en-US" sz="800" b="1">
                  <a:latin typeface="IBM Plex Sans SemiBold" charset="0"/>
                  <a:ea typeface="IBM Plex Sans SemiBold" charset="0"/>
                  <a:cs typeface="IBM Plex Sans SemiBold" charset="0"/>
                </a:rPr>
                <a:t>)</a:t>
              </a:r>
            </a:p>
          </p:txBody>
        </p:sp>
        <p:sp>
          <p:nvSpPr>
            <p:cNvPr id="170" name="Rectangle 169"/>
            <p:cNvSpPr/>
            <p:nvPr/>
          </p:nvSpPr>
          <p:spPr>
            <a:xfrm>
              <a:off x="4552940" y="2593009"/>
              <a:ext cx="1260083" cy="338554"/>
            </a:xfrm>
            <a:prstGeom prst="rect">
              <a:avLst/>
            </a:prstGeom>
          </p:spPr>
          <p:txBody>
            <a:bodyPr wrap="square">
              <a:spAutoFit/>
            </a:bodyPr>
            <a:lstStyle/>
            <a:p>
              <a:pPr algn="ctr"/>
              <a:r>
                <a:rPr lang="en-US" sz="800" b="1" err="1">
                  <a:latin typeface="IBM Plex Sans SemiBold" charset="0"/>
                  <a:ea typeface="IBM Plex Sans SemiBold" charset="0"/>
                  <a:cs typeface="IBM Plex Sans SemiBold" charset="0"/>
                </a:rPr>
                <a:t>Construir</a:t>
              </a:r>
              <a:r>
                <a:rPr lang="en-US" sz="800" b="1">
                  <a:latin typeface="IBM Plex Sans SemiBold" charset="0"/>
                  <a:ea typeface="IBM Plex Sans SemiBold" charset="0"/>
                  <a:cs typeface="IBM Plex Sans SemiBold" charset="0"/>
                </a:rPr>
                <a:t> y </a:t>
              </a:r>
              <a:r>
                <a:rPr lang="en-US" sz="800" b="1" err="1">
                  <a:latin typeface="IBM Plex Sans SemiBold" charset="0"/>
                  <a:ea typeface="IBM Plex Sans SemiBold" charset="0"/>
                  <a:cs typeface="IBM Plex Sans SemiBold" charset="0"/>
                </a:rPr>
                <a:t>entrenar</a:t>
              </a:r>
              <a:r>
                <a:rPr lang="en-US" sz="800" b="1">
                  <a:latin typeface="IBM Plex Sans SemiBold" charset="0"/>
                  <a:ea typeface="IBM Plex Sans SemiBold" charset="0"/>
                  <a:cs typeface="IBM Plex Sans SemiBold" charset="0"/>
                </a:rPr>
                <a:t> </a:t>
              </a:r>
              <a:r>
                <a:rPr lang="en-US" sz="800" b="1" err="1">
                  <a:latin typeface="IBM Plex Sans SemiBold" charset="0"/>
                  <a:ea typeface="IBM Plex Sans SemiBold" charset="0"/>
                  <a:cs typeface="IBM Plex Sans SemiBold" charset="0"/>
                </a:rPr>
                <a:t>Modelos</a:t>
              </a:r>
              <a:r>
                <a:rPr lang="en-US" sz="800" b="1">
                  <a:latin typeface="IBM Plex Sans SemiBold" charset="0"/>
                  <a:ea typeface="IBM Plex Sans SemiBold" charset="0"/>
                  <a:cs typeface="IBM Plex Sans SemiBold" charset="0"/>
                </a:rPr>
                <a:t> de IA</a:t>
              </a:r>
            </a:p>
          </p:txBody>
        </p:sp>
        <p:sp>
          <p:nvSpPr>
            <p:cNvPr id="171" name="Rectangle 170"/>
            <p:cNvSpPr/>
            <p:nvPr/>
          </p:nvSpPr>
          <p:spPr>
            <a:xfrm>
              <a:off x="5923368" y="2602530"/>
              <a:ext cx="1227713" cy="215444"/>
            </a:xfrm>
            <a:prstGeom prst="rect">
              <a:avLst/>
            </a:prstGeom>
          </p:spPr>
          <p:txBody>
            <a:bodyPr wrap="square">
              <a:spAutoFit/>
            </a:bodyPr>
            <a:lstStyle/>
            <a:p>
              <a:pPr algn="ctr"/>
              <a:r>
                <a:rPr lang="en-US" sz="800" b="1" err="1">
                  <a:latin typeface="IBM Plex Sans SemiBold" charset="0"/>
                  <a:ea typeface="IBM Plex Sans SemiBold" charset="0"/>
                  <a:cs typeface="IBM Plex Sans SemiBold" charset="0"/>
                </a:rPr>
                <a:t>Desplegar</a:t>
              </a:r>
              <a:r>
                <a:rPr lang="en-US" sz="800" b="1">
                  <a:latin typeface="IBM Plex Sans SemiBold" charset="0"/>
                  <a:ea typeface="IBM Plex Sans SemiBold" charset="0"/>
                  <a:cs typeface="IBM Plex Sans SemiBold" charset="0"/>
                </a:rPr>
                <a:t> </a:t>
              </a:r>
              <a:r>
                <a:rPr lang="en-US" sz="800" b="1" err="1">
                  <a:latin typeface="IBM Plex Sans SemiBold" charset="0"/>
                  <a:ea typeface="IBM Plex Sans SemiBold" charset="0"/>
                  <a:cs typeface="IBM Plex Sans SemiBold" charset="0"/>
                </a:rPr>
                <a:t>modelos</a:t>
              </a:r>
              <a:endParaRPr lang="en-US" sz="800" b="1">
                <a:latin typeface="IBM Plex Sans SemiBold" charset="0"/>
                <a:ea typeface="IBM Plex Sans SemiBold" charset="0"/>
                <a:cs typeface="IBM Plex Sans SemiBold" charset="0"/>
              </a:endParaRPr>
            </a:p>
          </p:txBody>
        </p:sp>
        <p:sp>
          <p:nvSpPr>
            <p:cNvPr id="172" name="Rectangle 171"/>
            <p:cNvSpPr/>
            <p:nvPr/>
          </p:nvSpPr>
          <p:spPr>
            <a:xfrm>
              <a:off x="7263710" y="2606535"/>
              <a:ext cx="1227713" cy="338554"/>
            </a:xfrm>
            <a:prstGeom prst="rect">
              <a:avLst/>
            </a:prstGeom>
          </p:spPr>
          <p:txBody>
            <a:bodyPr wrap="square">
              <a:spAutoFit/>
            </a:bodyPr>
            <a:lstStyle/>
            <a:p>
              <a:pPr algn="ctr"/>
              <a:r>
                <a:rPr lang="en-US" sz="800" b="1" err="1">
                  <a:latin typeface="IBM Plex Sans SemiBold" charset="0"/>
                  <a:ea typeface="IBM Plex Sans SemiBold" charset="0"/>
                  <a:cs typeface="IBM Plex Sans SemiBold" charset="0"/>
                </a:rPr>
                <a:t>Monitorear</a:t>
              </a:r>
              <a:r>
                <a:rPr lang="en-US" sz="800" b="1">
                  <a:latin typeface="IBM Plex Sans SemiBold" charset="0"/>
                  <a:ea typeface="IBM Plex Sans SemiBold" charset="0"/>
                  <a:cs typeface="IBM Plex Sans SemiBold" charset="0"/>
                </a:rPr>
                <a:t>, </a:t>
              </a:r>
              <a:r>
                <a:rPr lang="en-US" sz="800" b="1" err="1">
                  <a:latin typeface="IBM Plex Sans SemiBold" charset="0"/>
                  <a:ea typeface="IBM Plex Sans SemiBold" charset="0"/>
                  <a:cs typeface="IBM Plex Sans SemiBold" charset="0"/>
                </a:rPr>
                <a:t>analizar</a:t>
              </a:r>
              <a:r>
                <a:rPr lang="en-US" sz="800" b="1">
                  <a:latin typeface="IBM Plex Sans SemiBold" charset="0"/>
                  <a:ea typeface="IBM Plex Sans SemiBold" charset="0"/>
                  <a:cs typeface="IBM Plex Sans SemiBold" charset="0"/>
                </a:rPr>
                <a:t> y </a:t>
              </a:r>
              <a:r>
                <a:rPr lang="en-US" sz="800" b="1" err="1">
                  <a:latin typeface="IBM Plex Sans SemiBold" charset="0"/>
                  <a:ea typeface="IBM Plex Sans SemiBold" charset="0"/>
                  <a:cs typeface="IBM Plex Sans SemiBold" charset="0"/>
                </a:rPr>
                <a:t>administrar</a:t>
              </a:r>
              <a:r>
                <a:rPr lang="en-US" sz="800" b="1">
                  <a:latin typeface="IBM Plex Sans SemiBold" charset="0"/>
                  <a:ea typeface="IBM Plex Sans SemiBold" charset="0"/>
                  <a:cs typeface="IBM Plex Sans SemiBold" charset="0"/>
                </a:rPr>
                <a:t> </a:t>
              </a:r>
              <a:r>
                <a:rPr lang="en-US" sz="800" b="1" err="1">
                  <a:latin typeface="IBM Plex Sans SemiBold" charset="0"/>
                  <a:ea typeface="IBM Plex Sans SemiBold" charset="0"/>
                  <a:cs typeface="IBM Plex Sans SemiBold" charset="0"/>
                </a:rPr>
                <a:t>modelos</a:t>
              </a:r>
              <a:endParaRPr lang="en-US" sz="800" b="1">
                <a:latin typeface="IBM Plex Sans SemiBold" charset="0"/>
                <a:ea typeface="IBM Plex Sans SemiBold" charset="0"/>
                <a:cs typeface="IBM Plex Sans SemiBold" charset="0"/>
              </a:endParaRPr>
            </a:p>
          </p:txBody>
        </p:sp>
        <p:pic>
          <p:nvPicPr>
            <p:cNvPr id="173" name="Picture 172"/>
            <p:cNvPicPr>
              <a:picLocks noChangeAspect="1"/>
            </p:cNvPicPr>
            <p:nvPr/>
          </p:nvPicPr>
          <p:blipFill>
            <a:blip r:embed="rId4"/>
            <a:stretch>
              <a:fillRect/>
            </a:stretch>
          </p:blipFill>
          <p:spPr>
            <a:xfrm>
              <a:off x="1699974" y="2726531"/>
              <a:ext cx="50181" cy="94090"/>
            </a:xfrm>
            <a:prstGeom prst="rect">
              <a:avLst/>
            </a:prstGeom>
          </p:spPr>
        </p:pic>
        <p:pic>
          <p:nvPicPr>
            <p:cNvPr id="174" name="Picture 173"/>
            <p:cNvPicPr>
              <a:picLocks noChangeAspect="1"/>
            </p:cNvPicPr>
            <p:nvPr/>
          </p:nvPicPr>
          <p:blipFill>
            <a:blip r:embed="rId4"/>
            <a:stretch>
              <a:fillRect/>
            </a:stretch>
          </p:blipFill>
          <p:spPr>
            <a:xfrm>
              <a:off x="3046254" y="2726531"/>
              <a:ext cx="50181" cy="94090"/>
            </a:xfrm>
            <a:prstGeom prst="rect">
              <a:avLst/>
            </a:prstGeom>
          </p:spPr>
        </p:pic>
        <p:pic>
          <p:nvPicPr>
            <p:cNvPr id="175" name="Picture 174"/>
            <p:cNvPicPr>
              <a:picLocks noChangeAspect="1"/>
            </p:cNvPicPr>
            <p:nvPr/>
          </p:nvPicPr>
          <p:blipFill>
            <a:blip r:embed="rId4"/>
            <a:stretch>
              <a:fillRect/>
            </a:stretch>
          </p:blipFill>
          <p:spPr>
            <a:xfrm>
              <a:off x="4395590" y="2726531"/>
              <a:ext cx="50181" cy="94090"/>
            </a:xfrm>
            <a:prstGeom prst="rect">
              <a:avLst/>
            </a:prstGeom>
          </p:spPr>
        </p:pic>
        <p:pic>
          <p:nvPicPr>
            <p:cNvPr id="176" name="Picture 175"/>
            <p:cNvPicPr>
              <a:picLocks noChangeAspect="1"/>
            </p:cNvPicPr>
            <p:nvPr/>
          </p:nvPicPr>
          <p:blipFill>
            <a:blip r:embed="rId4"/>
            <a:stretch>
              <a:fillRect/>
            </a:stretch>
          </p:blipFill>
          <p:spPr>
            <a:xfrm>
              <a:off x="5719720" y="2726531"/>
              <a:ext cx="50181" cy="94090"/>
            </a:xfrm>
            <a:prstGeom prst="rect">
              <a:avLst/>
            </a:prstGeom>
          </p:spPr>
        </p:pic>
        <p:pic>
          <p:nvPicPr>
            <p:cNvPr id="177" name="Picture 176"/>
            <p:cNvPicPr>
              <a:picLocks noChangeAspect="1"/>
            </p:cNvPicPr>
            <p:nvPr/>
          </p:nvPicPr>
          <p:blipFill>
            <a:blip r:embed="rId4"/>
            <a:stretch>
              <a:fillRect/>
            </a:stretch>
          </p:blipFill>
          <p:spPr>
            <a:xfrm>
              <a:off x="7063808" y="2726531"/>
              <a:ext cx="50181" cy="94090"/>
            </a:xfrm>
            <a:prstGeom prst="rect">
              <a:avLst/>
            </a:prstGeom>
          </p:spPr>
        </p:pic>
        <p:pic>
          <p:nvPicPr>
            <p:cNvPr id="178" name="Picture 177"/>
            <p:cNvPicPr>
              <a:picLocks noChangeAspect="1"/>
            </p:cNvPicPr>
            <p:nvPr/>
          </p:nvPicPr>
          <p:blipFill>
            <a:blip r:embed="rId4"/>
            <a:stretch>
              <a:fillRect/>
            </a:stretch>
          </p:blipFill>
          <p:spPr>
            <a:xfrm>
              <a:off x="8396280" y="2726531"/>
              <a:ext cx="50181" cy="94090"/>
            </a:xfrm>
            <a:prstGeom prst="rect">
              <a:avLst/>
            </a:prstGeom>
          </p:spPr>
        </p:pic>
        <p:sp>
          <p:nvSpPr>
            <p:cNvPr id="179" name="Rectangle 178"/>
            <p:cNvSpPr/>
            <p:nvPr/>
          </p:nvSpPr>
          <p:spPr>
            <a:xfrm>
              <a:off x="3630383" y="3279332"/>
              <a:ext cx="1780249" cy="224435"/>
            </a:xfrm>
            <a:prstGeom prst="rect">
              <a:avLst/>
            </a:prstGeom>
            <a:solidFill>
              <a:schemeClr val="accent1">
                <a:lumMod val="20000"/>
                <a:lumOff val="80000"/>
              </a:schemeClr>
            </a:solidFill>
            <a:ln w="19050">
              <a:solidFill>
                <a:schemeClr val="accent3">
                  <a:lumMod val="60000"/>
                  <a:lumOff val="4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80" name="Rectangle 179"/>
            <p:cNvSpPr/>
            <p:nvPr/>
          </p:nvSpPr>
          <p:spPr>
            <a:xfrm>
              <a:off x="3890467" y="3289110"/>
              <a:ext cx="1260083" cy="215444"/>
            </a:xfrm>
            <a:prstGeom prst="rect">
              <a:avLst/>
            </a:prstGeom>
          </p:spPr>
          <p:txBody>
            <a:bodyPr wrap="square">
              <a:spAutoFit/>
            </a:bodyPr>
            <a:lstStyle/>
            <a:p>
              <a:pPr algn="ctr"/>
              <a:r>
                <a:rPr lang="en-US" sz="800" b="1" err="1">
                  <a:latin typeface="IBM Plex Sans SemiBold" charset="0"/>
                  <a:ea typeface="IBM Plex Sans SemiBold" charset="0"/>
                  <a:cs typeface="IBM Plex Sans SemiBold" charset="0"/>
                </a:rPr>
                <a:t>Aprendizaje</a:t>
              </a:r>
              <a:r>
                <a:rPr lang="en-US" sz="800" b="1">
                  <a:latin typeface="IBM Plex Sans SemiBold" charset="0"/>
                  <a:ea typeface="IBM Plex Sans SemiBold" charset="0"/>
                  <a:cs typeface="IBM Plex Sans SemiBold" charset="0"/>
                </a:rPr>
                <a:t> Continuo</a:t>
              </a:r>
            </a:p>
          </p:txBody>
        </p:sp>
        <p:pic>
          <p:nvPicPr>
            <p:cNvPr id="181" name="Picture 180"/>
            <p:cNvPicPr>
              <a:picLocks noChangeAspect="1"/>
            </p:cNvPicPr>
            <p:nvPr/>
          </p:nvPicPr>
          <p:blipFill>
            <a:blip r:embed="rId4"/>
            <a:stretch>
              <a:fillRect/>
            </a:stretch>
          </p:blipFill>
          <p:spPr>
            <a:xfrm>
              <a:off x="386856" y="2654705"/>
              <a:ext cx="50181" cy="94090"/>
            </a:xfrm>
            <a:prstGeom prst="rect">
              <a:avLst/>
            </a:prstGeom>
          </p:spPr>
        </p:pic>
      </p:grpSp>
      <p:sp>
        <p:nvSpPr>
          <p:cNvPr id="79" name="Rectangle 78"/>
          <p:cNvSpPr/>
          <p:nvPr/>
        </p:nvSpPr>
        <p:spPr>
          <a:xfrm>
            <a:off x="399329" y="1813756"/>
            <a:ext cx="8198964" cy="284547"/>
          </a:xfrm>
          <a:prstGeom prst="rect">
            <a:avLst/>
          </a:prstGeom>
          <a:solidFill>
            <a:schemeClr val="accent1">
              <a:lumMod val="60000"/>
              <a:lumOff val="40000"/>
            </a:schemeClr>
          </a:solidFill>
          <a:ln>
            <a:noFill/>
          </a:ln>
        </p:spPr>
        <p:txBody>
          <a:bodyPr wrap="square" lIns="0" tIns="0" rIns="0" bIns="0" rtlCol="0" anchor="ctr">
            <a:noAutofit/>
          </a:bodyPr>
          <a:lstStyle/>
          <a:p>
            <a:pPr algn="ctr"/>
            <a:r>
              <a:rPr lang="en-US" sz="1100">
                <a:solidFill>
                  <a:schemeClr val="bg1"/>
                </a:solidFill>
                <a:cs typeface="Arial"/>
              </a:rPr>
              <a:t>APIs de Watson</a:t>
            </a:r>
          </a:p>
        </p:txBody>
      </p:sp>
      <p:grpSp>
        <p:nvGrpSpPr>
          <p:cNvPr id="12" name="Group 11"/>
          <p:cNvGrpSpPr/>
          <p:nvPr/>
        </p:nvGrpSpPr>
        <p:grpSpPr>
          <a:xfrm>
            <a:off x="3437922" y="679854"/>
            <a:ext cx="2585593" cy="723499"/>
            <a:chOff x="3445605" y="679853"/>
            <a:chExt cx="2585593" cy="723498"/>
          </a:xfrm>
        </p:grpSpPr>
        <p:sp>
          <p:nvSpPr>
            <p:cNvPr id="124" name="Rectangle 123"/>
            <p:cNvSpPr/>
            <p:nvPr/>
          </p:nvSpPr>
          <p:spPr>
            <a:xfrm>
              <a:off x="3452883" y="920599"/>
              <a:ext cx="904994" cy="369332"/>
            </a:xfrm>
            <a:prstGeom prst="rect">
              <a:avLst/>
            </a:prstGeom>
          </p:spPr>
          <p:txBody>
            <a:bodyPr wrap="square">
              <a:spAutoFit/>
            </a:bodyPr>
            <a:lstStyle/>
            <a:p>
              <a:pPr algn="ctr"/>
              <a:r>
                <a:rPr lang="en-US" sz="900" err="1">
                  <a:latin typeface="IBM Plex Sans" charset="0"/>
                </a:rPr>
                <a:t>Asistente</a:t>
              </a:r>
              <a:r>
                <a:rPr lang="en-US" sz="900">
                  <a:latin typeface="IBM Plex Sans" charset="0"/>
                </a:rPr>
                <a:t> de Watson</a:t>
              </a:r>
            </a:p>
          </p:txBody>
        </p:sp>
        <p:sp>
          <p:nvSpPr>
            <p:cNvPr id="125" name="Rectangle 124"/>
            <p:cNvSpPr/>
            <p:nvPr/>
          </p:nvSpPr>
          <p:spPr>
            <a:xfrm>
              <a:off x="4275505" y="920599"/>
              <a:ext cx="920889" cy="369331"/>
            </a:xfrm>
            <a:prstGeom prst="rect">
              <a:avLst/>
            </a:prstGeom>
          </p:spPr>
          <p:txBody>
            <a:bodyPr wrap="square">
              <a:spAutoFit/>
            </a:bodyPr>
            <a:lstStyle/>
            <a:p>
              <a:pPr algn="ctr"/>
              <a:r>
                <a:rPr lang="en-US" sz="900">
                  <a:latin typeface="IBM Plex Sans" charset="0"/>
                </a:rPr>
                <a:t>Watson Cybersecurity</a:t>
              </a:r>
            </a:p>
          </p:txBody>
        </p:sp>
        <p:sp>
          <p:nvSpPr>
            <p:cNvPr id="126" name="Rectangle 125"/>
            <p:cNvSpPr/>
            <p:nvPr/>
          </p:nvSpPr>
          <p:spPr>
            <a:xfrm>
              <a:off x="5148904" y="920599"/>
              <a:ext cx="810511" cy="369331"/>
            </a:xfrm>
            <a:prstGeom prst="rect">
              <a:avLst/>
            </a:prstGeom>
          </p:spPr>
          <p:txBody>
            <a:bodyPr wrap="square">
              <a:spAutoFit/>
            </a:bodyPr>
            <a:lstStyle/>
            <a:p>
              <a:pPr algn="ctr"/>
              <a:r>
                <a:rPr lang="en-US" sz="900">
                  <a:latin typeface="IBM Plex Sans" charset="0"/>
                </a:rPr>
                <a:t>Compare &amp; Comply</a:t>
              </a:r>
            </a:p>
          </p:txBody>
        </p:sp>
        <p:sp>
          <p:nvSpPr>
            <p:cNvPr id="131" name="Rectangle 130"/>
            <p:cNvSpPr/>
            <p:nvPr/>
          </p:nvSpPr>
          <p:spPr>
            <a:xfrm>
              <a:off x="3447908" y="679853"/>
              <a:ext cx="2583290" cy="722710"/>
            </a:xfrm>
            <a:prstGeom prst="rect">
              <a:avLst/>
            </a:prstGeom>
            <a:noFill/>
            <a:ln w="19050">
              <a:solidFill>
                <a:schemeClr val="accent2">
                  <a:lumMod val="60000"/>
                  <a:lumOff val="4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cxnSp>
          <p:nvCxnSpPr>
            <p:cNvPr id="137" name="Straight Connector 136"/>
            <p:cNvCxnSpPr/>
            <p:nvPr/>
          </p:nvCxnSpPr>
          <p:spPr>
            <a:xfrm>
              <a:off x="4336812"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H="1">
              <a:off x="5148904" y="863855"/>
              <a:ext cx="1646" cy="538708"/>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80" name="Rectangle 79"/>
            <p:cNvSpPr/>
            <p:nvPr/>
          </p:nvSpPr>
          <p:spPr>
            <a:xfrm>
              <a:off x="3445605" y="686922"/>
              <a:ext cx="2582863" cy="261610"/>
            </a:xfrm>
            <a:prstGeom prst="rect">
              <a:avLst/>
            </a:prstGeom>
            <a:solidFill>
              <a:schemeClr val="accent1"/>
            </a:solidFill>
          </p:spPr>
          <p:txBody>
            <a:bodyPr wrap="square">
              <a:spAutoFit/>
            </a:bodyPr>
            <a:lstStyle/>
            <a:p>
              <a:pPr algn="ctr"/>
              <a:r>
                <a:rPr lang="en-US" sz="1100" b="1" err="1">
                  <a:solidFill>
                    <a:schemeClr val="bg2"/>
                  </a:solidFill>
                  <a:latin typeface="IBM Plex Sans SemiBold" charset="0"/>
                  <a:ea typeface="IBM Plex Sans SemiBold" charset="0"/>
                  <a:cs typeface="IBM Plex Sans SemiBold" charset="0"/>
                </a:rPr>
                <a:t>Aplicaciones</a:t>
              </a:r>
              <a:r>
                <a:rPr lang="en-US" sz="1100" b="1">
                  <a:solidFill>
                    <a:schemeClr val="bg2"/>
                  </a:solidFill>
                  <a:latin typeface="IBM Plex Sans SemiBold" charset="0"/>
                  <a:ea typeface="IBM Plex Sans SemiBold" charset="0"/>
                  <a:cs typeface="IBM Plex Sans SemiBold" charset="0"/>
                </a:rPr>
                <a:t> de Watson</a:t>
              </a:r>
            </a:p>
          </p:txBody>
        </p:sp>
      </p:grpSp>
      <p:grpSp>
        <p:nvGrpSpPr>
          <p:cNvPr id="13" name="Group 12"/>
          <p:cNvGrpSpPr/>
          <p:nvPr/>
        </p:nvGrpSpPr>
        <p:grpSpPr>
          <a:xfrm>
            <a:off x="6052163" y="679853"/>
            <a:ext cx="2851845" cy="723498"/>
            <a:chOff x="6052162" y="679853"/>
            <a:chExt cx="2851845" cy="723498"/>
          </a:xfrm>
        </p:grpSpPr>
        <p:sp>
          <p:nvSpPr>
            <p:cNvPr id="127" name="Rectangle 126"/>
            <p:cNvSpPr/>
            <p:nvPr/>
          </p:nvSpPr>
          <p:spPr>
            <a:xfrm>
              <a:off x="6124360" y="885902"/>
              <a:ext cx="904994" cy="230832"/>
            </a:xfrm>
            <a:prstGeom prst="rect">
              <a:avLst/>
            </a:prstGeom>
          </p:spPr>
          <p:txBody>
            <a:bodyPr wrap="square">
              <a:spAutoFit/>
            </a:bodyPr>
            <a:lstStyle/>
            <a:p>
              <a:pPr algn="ctr"/>
              <a:r>
                <a:rPr lang="en-US" sz="900">
                  <a:latin typeface="IBM Plex Sans" charset="0"/>
                </a:rPr>
                <a:t>...</a:t>
              </a:r>
            </a:p>
          </p:txBody>
        </p:sp>
        <p:sp>
          <p:nvSpPr>
            <p:cNvPr id="128" name="Rectangle 127"/>
            <p:cNvSpPr/>
            <p:nvPr/>
          </p:nvSpPr>
          <p:spPr>
            <a:xfrm>
              <a:off x="7999013" y="871736"/>
              <a:ext cx="904994" cy="230832"/>
            </a:xfrm>
            <a:prstGeom prst="rect">
              <a:avLst/>
            </a:prstGeom>
          </p:spPr>
          <p:txBody>
            <a:bodyPr wrap="square">
              <a:spAutoFit/>
            </a:bodyPr>
            <a:lstStyle/>
            <a:p>
              <a:pPr algn="ctr"/>
              <a:r>
                <a:rPr lang="en-US" sz="900">
                  <a:latin typeface="IBM Plex Sans" charset="0"/>
                </a:rPr>
                <a:t>...</a:t>
              </a:r>
            </a:p>
          </p:txBody>
        </p:sp>
        <p:sp>
          <p:nvSpPr>
            <p:cNvPr id="132" name="Rectangle 131"/>
            <p:cNvSpPr/>
            <p:nvPr/>
          </p:nvSpPr>
          <p:spPr>
            <a:xfrm>
              <a:off x="6060516" y="679853"/>
              <a:ext cx="2835138" cy="722710"/>
            </a:xfrm>
            <a:prstGeom prst="rect">
              <a:avLst/>
            </a:prstGeom>
            <a:noFill/>
            <a:ln w="19050">
              <a:solidFill>
                <a:schemeClr val="accent2">
                  <a:lumMod val="60000"/>
                  <a:lumOff val="4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33" name="Rectangle 132"/>
            <p:cNvSpPr/>
            <p:nvPr/>
          </p:nvSpPr>
          <p:spPr>
            <a:xfrm>
              <a:off x="7125245" y="885902"/>
              <a:ext cx="904994" cy="230832"/>
            </a:xfrm>
            <a:prstGeom prst="rect">
              <a:avLst/>
            </a:prstGeom>
          </p:spPr>
          <p:txBody>
            <a:bodyPr wrap="square">
              <a:spAutoFit/>
            </a:bodyPr>
            <a:lstStyle/>
            <a:p>
              <a:pPr algn="ctr"/>
              <a:r>
                <a:rPr lang="en-US" sz="900">
                  <a:latin typeface="IBM Plex Sans" charset="0"/>
                </a:rPr>
                <a:t>...</a:t>
              </a:r>
            </a:p>
          </p:txBody>
        </p:sp>
        <p:cxnSp>
          <p:nvCxnSpPr>
            <p:cNvPr id="139" name="Straight Connector 138"/>
            <p:cNvCxnSpPr/>
            <p:nvPr/>
          </p:nvCxnSpPr>
          <p:spPr>
            <a:xfrm>
              <a:off x="7002815"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7999013"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81" name="Rectangle 80"/>
            <p:cNvSpPr/>
            <p:nvPr/>
          </p:nvSpPr>
          <p:spPr>
            <a:xfrm>
              <a:off x="6052162" y="685847"/>
              <a:ext cx="2834991" cy="261610"/>
            </a:xfrm>
            <a:prstGeom prst="rect">
              <a:avLst/>
            </a:prstGeom>
            <a:solidFill>
              <a:schemeClr val="accent1"/>
            </a:solidFill>
          </p:spPr>
          <p:txBody>
            <a:bodyPr wrap="square">
              <a:spAutoFit/>
            </a:bodyPr>
            <a:lstStyle/>
            <a:p>
              <a:pPr algn="ctr"/>
              <a:r>
                <a:rPr lang="en-US" sz="1100" b="1">
                  <a:solidFill>
                    <a:schemeClr val="bg2"/>
                  </a:solidFill>
                  <a:latin typeface="IBM Plex Sans SemiBold" charset="0"/>
                  <a:ea typeface="IBM Plex Sans SemiBold" charset="0"/>
                  <a:cs typeface="IBM Plex Sans SemiBold" charset="0"/>
                </a:rPr>
                <a:t>ISV &amp; </a:t>
              </a:r>
              <a:r>
                <a:rPr lang="en-US" sz="1100" b="1" err="1">
                  <a:solidFill>
                    <a:schemeClr val="bg2"/>
                  </a:solidFill>
                  <a:latin typeface="IBM Plex Sans SemiBold" charset="0"/>
                  <a:ea typeface="IBM Plex Sans SemiBold" charset="0"/>
                  <a:cs typeface="IBM Plex Sans SemiBold" charset="0"/>
                </a:rPr>
                <a:t>Aplicaciones</a:t>
              </a:r>
              <a:r>
                <a:rPr lang="en-US" sz="1100" b="1">
                  <a:solidFill>
                    <a:schemeClr val="bg2"/>
                  </a:solidFill>
                  <a:latin typeface="IBM Plex Sans SemiBold" charset="0"/>
                  <a:ea typeface="IBM Plex Sans SemiBold" charset="0"/>
                  <a:cs typeface="IBM Plex Sans SemiBold" charset="0"/>
                </a:rPr>
                <a:t> de </a:t>
              </a:r>
              <a:r>
                <a:rPr lang="en-US" sz="1100" b="1" err="1">
                  <a:solidFill>
                    <a:schemeClr val="bg2"/>
                  </a:solidFill>
                  <a:latin typeface="IBM Plex Sans SemiBold" charset="0"/>
                  <a:ea typeface="IBM Plex Sans SemiBold" charset="0"/>
                  <a:cs typeface="IBM Plex Sans SemiBold" charset="0"/>
                </a:rPr>
                <a:t>terceros</a:t>
              </a:r>
              <a:endParaRPr lang="en-US" sz="1100" b="1">
                <a:solidFill>
                  <a:schemeClr val="bg2"/>
                </a:solidFill>
                <a:latin typeface="IBM Plex Sans SemiBold" charset="0"/>
                <a:ea typeface="IBM Plex Sans SemiBold" charset="0"/>
                <a:cs typeface="IBM Plex Sans SemiBold" charset="0"/>
              </a:endParaRPr>
            </a:p>
          </p:txBody>
        </p:sp>
      </p:grpSp>
    </p:spTree>
    <p:extLst>
      <p:ext uri="{BB962C8B-B14F-4D97-AF65-F5344CB8AC3E}">
        <p14:creationId xmlns:p14="http://schemas.microsoft.com/office/powerpoint/2010/main" val="1527273811"/>
      </p:ext>
    </p:extLst>
  </p:cSld>
  <p:clrMapOvr>
    <a:masterClrMapping/>
  </p:clrMapOvr>
  <p:transition spd="med"/>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F1C2765-009A-4249-AB0D-41CA8D127B1B}"/>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9A7E53AD-5CD8-1643-AC02-33B719B24843}"/>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8587DCB-7882-294F-8C8E-6550B44EA563}"/>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blk_background_2017</Template>
  <TotalTime>4458</TotalTime>
  <Words>2217</Words>
  <Application>Microsoft Macintosh PowerPoint</Application>
  <PresentationFormat>On-screen Show (16:9)</PresentationFormat>
  <Paragraphs>339</Paragraphs>
  <Slides>17</Slides>
  <Notes>8</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17</vt:i4>
      </vt:variant>
    </vt:vector>
  </HeadingPairs>
  <TitlesOfParts>
    <vt:vector size="32" baseType="lpstr">
      <vt:lpstr>Arial</vt:lpstr>
      <vt:lpstr>Calibri</vt:lpstr>
      <vt:lpstr>Helvetica Light</vt:lpstr>
      <vt:lpstr>Helvetica Neue</vt:lpstr>
      <vt:lpstr>Helvetica Neue Light</vt:lpstr>
      <vt:lpstr>Helvetica Neue Medium</vt:lpstr>
      <vt:lpstr>Helvetica Neue Thin</vt:lpstr>
      <vt:lpstr>IBM Plex Sans</vt:lpstr>
      <vt:lpstr>IBM Plex Sans Medium</vt:lpstr>
      <vt:lpstr>IBM Plex Sans SemiBold</vt:lpstr>
      <vt:lpstr>ZapfDingbatsITC</vt:lpstr>
      <vt:lpstr>blk_background_2017</vt:lpstr>
      <vt:lpstr>dk_blu_background_2017</vt:lpstr>
      <vt:lpstr>gry_background_2017</vt:lpstr>
      <vt:lpstr>wht_background_2017</vt:lpstr>
      <vt:lpstr>    IBM Watson Studio  Juan Pablo Mora jpmora@co.ibm.com MS in Urban data science – NYU Data Science, ML and Analytics architect IBM https://www.linkedin.com/in/juan-mora/      </vt:lpstr>
      <vt:lpstr>Agenda</vt:lpstr>
      <vt:lpstr>Machine/Deep Learning e IA estan en todas  partes</vt:lpstr>
      <vt:lpstr>PowerPoint Presentation</vt:lpstr>
      <vt:lpstr>PowerPoint Presentation</vt:lpstr>
      <vt:lpstr>PowerPoint Presentation</vt:lpstr>
      <vt:lpstr>Por que las empresas están sufriendo para capturar el valor real de la IA?</vt:lpstr>
      <vt:lpstr>La IA require de trabajo en equipo</vt:lpstr>
      <vt:lpstr>PowerPoint Presentation</vt:lpstr>
      <vt:lpstr>PowerPoint Presentation</vt:lpstr>
      <vt:lpstr>PowerPoint Presentation</vt:lpstr>
      <vt:lpstr>PowerPoint Presentation</vt:lpstr>
      <vt:lpstr>PowerPoint Presentation</vt:lpstr>
      <vt:lpstr>PowerPoint Presentation</vt:lpstr>
      <vt:lpstr>Impacto de la aplicación de ML: Un ejemplo simple </vt:lpstr>
      <vt:lpstr>Todas las industrias están cambiando y se pueden beneficiar de la IA</vt:lpstr>
      <vt:lpstr>Demo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subject/>
  <dc:creator>Nate Ceres</dc:creator>
  <cp:keywords/>
  <dc:description/>
  <cp:lastModifiedBy>Juan Pablo Mora Lopez</cp:lastModifiedBy>
  <cp:revision>202</cp:revision>
  <dcterms:created xsi:type="dcterms:W3CDTF">2018-03-01T01:59:44Z</dcterms:created>
  <dcterms:modified xsi:type="dcterms:W3CDTF">2019-03-11T16:00:40Z</dcterms:modified>
  <cp:category/>
</cp:coreProperties>
</file>